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handoutMasterIdLst>
    <p:handoutMasterId r:id="rId21"/>
  </p:handoutMasterIdLst>
  <p:sldIdLst>
    <p:sldId id="430" r:id="rId2"/>
    <p:sldId id="470" r:id="rId3"/>
    <p:sldId id="256" r:id="rId4"/>
    <p:sldId id="527" r:id="rId5"/>
    <p:sldId id="528" r:id="rId6"/>
    <p:sldId id="529" r:id="rId7"/>
    <p:sldId id="531" r:id="rId8"/>
    <p:sldId id="535" r:id="rId9"/>
    <p:sldId id="532" r:id="rId10"/>
    <p:sldId id="533" r:id="rId11"/>
    <p:sldId id="534" r:id="rId12"/>
    <p:sldId id="495" r:id="rId13"/>
    <p:sldId id="536" r:id="rId14"/>
    <p:sldId id="537" r:id="rId15"/>
    <p:sldId id="538" r:id="rId16"/>
    <p:sldId id="539" r:id="rId17"/>
    <p:sldId id="540" r:id="rId18"/>
    <p:sldId id="541" r:id="rId19"/>
  </p:sldIdLst>
  <p:sldSz cx="9144000" cy="6858000" type="screen4x3"/>
  <p:notesSz cx="6858000" cy="9144000"/>
  <p:defaultTex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94662" autoAdjust="0"/>
  </p:normalViewPr>
  <p:slideViewPr>
    <p:cSldViewPr snapToObjects="1">
      <p:cViewPr varScale="1">
        <p:scale>
          <a:sx n="78" d="100"/>
          <a:sy n="78" d="100"/>
        </p:scale>
        <p:origin x="1603" y="6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fld id="{213868CA-DAE9-4EA7-9335-B8F5034515FB}" type="datetime1">
              <a:rPr lang="en-US" altLang="en-US"/>
              <a:pPr>
                <a:defRPr/>
              </a:pPr>
              <a:t>6/3/2022</a:t>
            </a:fld>
            <a:endParaRPr lang="en-US" alt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B892677-7964-4DFC-9017-B0A0416FA9F8}"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fld id="{12FA6645-CBAC-4EFD-B0C7-31A86B094BD8}" type="datetime1">
              <a:rPr lang="en-US" altLang="en-US"/>
              <a:pPr>
                <a:defRPr/>
              </a:pPr>
              <a:t>6/3/2022</a:t>
            </a:fld>
            <a:endParaRPr lang="en-US" alt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AAAC91F-DA77-46F0-AB00-FA37D8FCB80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42B5C7-AB45-4537-B522-62FCAE1E72F2}" type="slidenum">
              <a:rPr lang="en-US" smtClean="0"/>
              <a:pPr>
                <a:defRPr/>
              </a:pPr>
              <a:t>1</a:t>
            </a:fld>
            <a:endParaRPr lang="en-US"/>
          </a:p>
        </p:txBody>
      </p:sp>
    </p:spTree>
    <p:extLst>
      <p:ext uri="{BB962C8B-B14F-4D97-AF65-F5344CB8AC3E}">
        <p14:creationId xmlns:p14="http://schemas.microsoft.com/office/powerpoint/2010/main" val="820162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a:defRPr/>
            </a:pPr>
            <a:fld id="{5AAAC91F-DA77-46F0-AB00-FA37D8FCB806}" type="slidenum">
              <a:rPr lang="en-US" altLang="en-US" smtClean="0"/>
              <a:pPr>
                <a:defRPr/>
              </a:pPr>
              <a:t>2</a:t>
            </a:fld>
            <a:endParaRPr lang="en-US" altLang="en-US"/>
          </a:p>
        </p:txBody>
      </p:sp>
    </p:spTree>
    <p:extLst>
      <p:ext uri="{BB962C8B-B14F-4D97-AF65-F5344CB8AC3E}">
        <p14:creationId xmlns:p14="http://schemas.microsoft.com/office/powerpoint/2010/main" val="2164151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Caryn to do the scope, will be Tasks of study, deliverables, reference to previous </a:t>
            </a:r>
            <a:r>
              <a:rPr lang="en-US" dirty="0" err="1"/>
              <a:t>ewr</a:t>
            </a:r>
            <a:r>
              <a:rPr lang="en-US" dirty="0"/>
              <a:t> study, use some of following slides, but simplify</a:t>
            </a:r>
            <a:endParaRPr lang="en-ZA" dirty="0"/>
          </a:p>
        </p:txBody>
      </p:sp>
      <p:sp>
        <p:nvSpPr>
          <p:cNvPr id="4" name="Slide Number Placeholder 3"/>
          <p:cNvSpPr>
            <a:spLocks noGrp="1"/>
          </p:cNvSpPr>
          <p:nvPr>
            <p:ph type="sldNum" sz="quarter" idx="5"/>
          </p:nvPr>
        </p:nvSpPr>
        <p:spPr/>
        <p:txBody>
          <a:bodyPr/>
          <a:lstStyle/>
          <a:p>
            <a:pPr>
              <a:defRPr/>
            </a:pPr>
            <a:fld id="{5AAAC91F-DA77-46F0-AB00-FA37D8FCB806}" type="slidenum">
              <a:rPr lang="en-US" altLang="en-US" smtClean="0"/>
              <a:pPr>
                <a:defRPr/>
              </a:pPr>
              <a:t>12</a:t>
            </a:fld>
            <a:endParaRPr lang="en-US" altLang="en-US"/>
          </a:p>
        </p:txBody>
      </p:sp>
    </p:spTree>
    <p:extLst>
      <p:ext uri="{BB962C8B-B14F-4D97-AF65-F5344CB8AC3E}">
        <p14:creationId xmlns:p14="http://schemas.microsoft.com/office/powerpoint/2010/main" val="2156966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Caryn to do the scope, will be Tasks of study, deliverables, reference to previous </a:t>
            </a:r>
            <a:r>
              <a:rPr lang="en-US" dirty="0" err="1"/>
              <a:t>ewr</a:t>
            </a:r>
            <a:r>
              <a:rPr lang="en-US" dirty="0"/>
              <a:t> study, use some of following slides, but simplify</a:t>
            </a:r>
            <a:endParaRPr lang="en-ZA" dirty="0"/>
          </a:p>
        </p:txBody>
      </p:sp>
      <p:sp>
        <p:nvSpPr>
          <p:cNvPr id="4" name="Slide Number Placeholder 3"/>
          <p:cNvSpPr>
            <a:spLocks noGrp="1"/>
          </p:cNvSpPr>
          <p:nvPr>
            <p:ph type="sldNum" sz="quarter" idx="5"/>
          </p:nvPr>
        </p:nvSpPr>
        <p:spPr/>
        <p:txBody>
          <a:bodyPr/>
          <a:lstStyle/>
          <a:p>
            <a:pPr>
              <a:defRPr/>
            </a:pPr>
            <a:fld id="{5AAAC91F-DA77-46F0-AB00-FA37D8FCB806}" type="slidenum">
              <a:rPr lang="en-US" altLang="en-US" smtClean="0"/>
              <a:pPr>
                <a:defRPr/>
              </a:pPr>
              <a:t>13</a:t>
            </a:fld>
            <a:endParaRPr lang="en-US" altLang="en-US"/>
          </a:p>
        </p:txBody>
      </p:sp>
    </p:spTree>
    <p:extLst>
      <p:ext uri="{BB962C8B-B14F-4D97-AF65-F5344CB8AC3E}">
        <p14:creationId xmlns:p14="http://schemas.microsoft.com/office/powerpoint/2010/main" val="1612300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Caryn to do the scope, will be Tasks of study, deliverables, reference to previous </a:t>
            </a:r>
            <a:r>
              <a:rPr lang="en-US" dirty="0" err="1"/>
              <a:t>ewr</a:t>
            </a:r>
            <a:r>
              <a:rPr lang="en-US" dirty="0"/>
              <a:t> study, use some of following slides, but simplify</a:t>
            </a:r>
            <a:endParaRPr lang="en-ZA" dirty="0"/>
          </a:p>
        </p:txBody>
      </p:sp>
      <p:sp>
        <p:nvSpPr>
          <p:cNvPr id="4" name="Slide Number Placeholder 3"/>
          <p:cNvSpPr>
            <a:spLocks noGrp="1"/>
          </p:cNvSpPr>
          <p:nvPr>
            <p:ph type="sldNum" sz="quarter" idx="5"/>
          </p:nvPr>
        </p:nvSpPr>
        <p:spPr/>
        <p:txBody>
          <a:bodyPr/>
          <a:lstStyle/>
          <a:p>
            <a:pPr>
              <a:defRPr/>
            </a:pPr>
            <a:fld id="{5AAAC91F-DA77-46F0-AB00-FA37D8FCB806}" type="slidenum">
              <a:rPr lang="en-US" altLang="en-US" smtClean="0"/>
              <a:pPr>
                <a:defRPr/>
              </a:pPr>
              <a:t>14</a:t>
            </a:fld>
            <a:endParaRPr lang="en-US" altLang="en-US"/>
          </a:p>
        </p:txBody>
      </p:sp>
    </p:spTree>
    <p:extLst>
      <p:ext uri="{BB962C8B-B14F-4D97-AF65-F5344CB8AC3E}">
        <p14:creationId xmlns:p14="http://schemas.microsoft.com/office/powerpoint/2010/main" val="2653478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Caryn to do the scope, will be Tasks of study, deliverables, reference to previous </a:t>
            </a:r>
            <a:r>
              <a:rPr lang="en-US" dirty="0" err="1"/>
              <a:t>ewr</a:t>
            </a:r>
            <a:r>
              <a:rPr lang="en-US" dirty="0"/>
              <a:t> study, use some of following slides, but simplify</a:t>
            </a:r>
            <a:endParaRPr lang="en-ZA" dirty="0"/>
          </a:p>
        </p:txBody>
      </p:sp>
      <p:sp>
        <p:nvSpPr>
          <p:cNvPr id="4" name="Slide Number Placeholder 3"/>
          <p:cNvSpPr>
            <a:spLocks noGrp="1"/>
          </p:cNvSpPr>
          <p:nvPr>
            <p:ph type="sldNum" sz="quarter" idx="5"/>
          </p:nvPr>
        </p:nvSpPr>
        <p:spPr/>
        <p:txBody>
          <a:bodyPr/>
          <a:lstStyle/>
          <a:p>
            <a:pPr>
              <a:defRPr/>
            </a:pPr>
            <a:fld id="{5AAAC91F-DA77-46F0-AB00-FA37D8FCB806}" type="slidenum">
              <a:rPr lang="en-US" altLang="en-US" smtClean="0"/>
              <a:pPr>
                <a:defRPr/>
              </a:pPr>
              <a:t>15</a:t>
            </a:fld>
            <a:endParaRPr lang="en-US" altLang="en-US"/>
          </a:p>
        </p:txBody>
      </p:sp>
    </p:spTree>
    <p:extLst>
      <p:ext uri="{BB962C8B-B14F-4D97-AF65-F5344CB8AC3E}">
        <p14:creationId xmlns:p14="http://schemas.microsoft.com/office/powerpoint/2010/main" val="3718294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Caryn to do the scope, will be Tasks of study, deliverables, reference to previous </a:t>
            </a:r>
            <a:r>
              <a:rPr lang="en-US" dirty="0" err="1"/>
              <a:t>ewr</a:t>
            </a:r>
            <a:r>
              <a:rPr lang="en-US" dirty="0"/>
              <a:t> study, use some of following slides, but simplify</a:t>
            </a:r>
            <a:endParaRPr lang="en-ZA" dirty="0"/>
          </a:p>
        </p:txBody>
      </p:sp>
      <p:sp>
        <p:nvSpPr>
          <p:cNvPr id="4" name="Slide Number Placeholder 3"/>
          <p:cNvSpPr>
            <a:spLocks noGrp="1"/>
          </p:cNvSpPr>
          <p:nvPr>
            <p:ph type="sldNum" sz="quarter" idx="5"/>
          </p:nvPr>
        </p:nvSpPr>
        <p:spPr/>
        <p:txBody>
          <a:bodyPr/>
          <a:lstStyle/>
          <a:p>
            <a:pPr>
              <a:defRPr/>
            </a:pPr>
            <a:fld id="{5AAAC91F-DA77-46F0-AB00-FA37D8FCB806}" type="slidenum">
              <a:rPr lang="en-US" altLang="en-US" smtClean="0"/>
              <a:pPr>
                <a:defRPr/>
              </a:pPr>
              <a:t>16</a:t>
            </a:fld>
            <a:endParaRPr lang="en-US" altLang="en-US"/>
          </a:p>
        </p:txBody>
      </p:sp>
    </p:spTree>
    <p:extLst>
      <p:ext uri="{BB962C8B-B14F-4D97-AF65-F5344CB8AC3E}">
        <p14:creationId xmlns:p14="http://schemas.microsoft.com/office/powerpoint/2010/main" val="3920937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Caryn to do the scope, will be Tasks of study, deliverables, reference to previous </a:t>
            </a:r>
            <a:r>
              <a:rPr lang="en-US" dirty="0" err="1"/>
              <a:t>ewr</a:t>
            </a:r>
            <a:r>
              <a:rPr lang="en-US" dirty="0"/>
              <a:t> study, use some of following slides, but simplify</a:t>
            </a:r>
            <a:endParaRPr lang="en-ZA" dirty="0"/>
          </a:p>
        </p:txBody>
      </p:sp>
      <p:sp>
        <p:nvSpPr>
          <p:cNvPr id="4" name="Slide Number Placeholder 3"/>
          <p:cNvSpPr>
            <a:spLocks noGrp="1"/>
          </p:cNvSpPr>
          <p:nvPr>
            <p:ph type="sldNum" sz="quarter" idx="5"/>
          </p:nvPr>
        </p:nvSpPr>
        <p:spPr/>
        <p:txBody>
          <a:bodyPr/>
          <a:lstStyle/>
          <a:p>
            <a:pPr>
              <a:defRPr/>
            </a:pPr>
            <a:fld id="{5AAAC91F-DA77-46F0-AB00-FA37D8FCB806}" type="slidenum">
              <a:rPr lang="en-US" altLang="en-US" smtClean="0"/>
              <a:pPr>
                <a:defRPr/>
              </a:pPr>
              <a:t>17</a:t>
            </a:fld>
            <a:endParaRPr lang="en-US" altLang="en-US"/>
          </a:p>
        </p:txBody>
      </p:sp>
    </p:spTree>
    <p:extLst>
      <p:ext uri="{BB962C8B-B14F-4D97-AF65-F5344CB8AC3E}">
        <p14:creationId xmlns:p14="http://schemas.microsoft.com/office/powerpoint/2010/main" val="1344165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Caryn to do the scope, will be Tasks of study, deliverables, reference to previous </a:t>
            </a:r>
            <a:r>
              <a:rPr lang="en-US" dirty="0" err="1"/>
              <a:t>ewr</a:t>
            </a:r>
            <a:r>
              <a:rPr lang="en-US" dirty="0"/>
              <a:t> study, use some of following slides, but simplify</a:t>
            </a:r>
            <a:endParaRPr lang="en-ZA" dirty="0"/>
          </a:p>
        </p:txBody>
      </p:sp>
      <p:sp>
        <p:nvSpPr>
          <p:cNvPr id="4" name="Slide Number Placeholder 3"/>
          <p:cNvSpPr>
            <a:spLocks noGrp="1"/>
          </p:cNvSpPr>
          <p:nvPr>
            <p:ph type="sldNum" sz="quarter" idx="5"/>
          </p:nvPr>
        </p:nvSpPr>
        <p:spPr/>
        <p:txBody>
          <a:bodyPr/>
          <a:lstStyle/>
          <a:p>
            <a:pPr>
              <a:defRPr/>
            </a:pPr>
            <a:fld id="{5AAAC91F-DA77-46F0-AB00-FA37D8FCB806}" type="slidenum">
              <a:rPr lang="en-US" altLang="en-US" smtClean="0"/>
              <a:pPr>
                <a:defRPr/>
              </a:pPr>
              <a:t>18</a:t>
            </a:fld>
            <a:endParaRPr lang="en-US" altLang="en-US"/>
          </a:p>
        </p:txBody>
      </p:sp>
    </p:spTree>
    <p:extLst>
      <p:ext uri="{BB962C8B-B14F-4D97-AF65-F5344CB8AC3E}">
        <p14:creationId xmlns:p14="http://schemas.microsoft.com/office/powerpoint/2010/main" val="3643045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NTERING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884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57200" y="1600206"/>
            <a:ext cx="8229600" cy="4525963"/>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E66588C1-9077-48FD-99DF-89535B58B221}"/>
              </a:ext>
            </a:extLst>
          </p:cNvPr>
          <p:cNvSpPr>
            <a:spLocks noGrp="1"/>
          </p:cNvSpPr>
          <p:nvPr>
            <p:ph type="sldNum" sz="quarter" idx="10"/>
          </p:nvPr>
        </p:nvSpPr>
        <p:spPr>
          <a:xfrm>
            <a:off x="3724275" y="6351588"/>
            <a:ext cx="2133600" cy="365125"/>
          </a:xfrm>
          <a:prstGeom prst="rect">
            <a:avLst/>
          </a:prstGeom>
        </p:spPr>
        <p:txBody>
          <a:bodyPr vert="horz" wrap="square" lIns="91440" tIns="45720" rIns="91440" bIns="45720" numCol="1" anchor="t" anchorCtr="0" compatLnSpc="1">
            <a:prstTxWarp prst="textNoShape">
              <a:avLst/>
            </a:prstTxWarp>
          </a:bodyPr>
          <a:lstStyle>
            <a:lvl1pPr algn="ctr" defTabSz="914400" eaLnBrk="1" fontAlgn="auto" hangingPunct="1">
              <a:spcBef>
                <a:spcPts val="0"/>
              </a:spcBef>
              <a:spcAft>
                <a:spcPts val="0"/>
              </a:spcAft>
              <a:defRPr sz="1400">
                <a:solidFill>
                  <a:prstClr val="black"/>
                </a:solidFill>
                <a:latin typeface="Arial" panose="020B0604020202020204" pitchFamily="34" charset="0"/>
                <a:ea typeface="+mn-ea"/>
                <a:cs typeface="Arial" panose="020B0604020202020204" pitchFamily="34" charset="0"/>
              </a:defRPr>
            </a:lvl1pPr>
          </a:lstStyle>
          <a:p>
            <a:pPr>
              <a:defRPr/>
            </a:pPr>
            <a:fld id="{33F2D1E7-4889-4910-B210-695418BE5AFD}" type="slidenum">
              <a:rPr lang="en-US" altLang="en-US"/>
              <a:pPr>
                <a:defRPr/>
              </a:pPr>
              <a:t>‹#›</a:t>
            </a:fld>
            <a:endParaRPr lang="en-US" altLang="en-US"/>
          </a:p>
        </p:txBody>
      </p:sp>
    </p:spTree>
    <p:extLst>
      <p:ext uri="{BB962C8B-B14F-4D97-AF65-F5344CB8AC3E}">
        <p14:creationId xmlns:p14="http://schemas.microsoft.com/office/powerpoint/2010/main" val="144996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lang="en-US"/>
              <a:t>Click to edit Master subtitle style</a:t>
            </a:r>
          </a:p>
        </p:txBody>
      </p:sp>
      <p:sp>
        <p:nvSpPr>
          <p:cNvPr id="4" name="Slide Number Placeholder 5">
            <a:extLst>
              <a:ext uri="{FF2B5EF4-FFF2-40B4-BE49-F238E27FC236}">
                <a16:creationId xmlns:a16="http://schemas.microsoft.com/office/drawing/2014/main" id="{E66588C1-9077-48FD-99DF-89535B58B221}"/>
              </a:ext>
            </a:extLst>
          </p:cNvPr>
          <p:cNvSpPr>
            <a:spLocks noGrp="1"/>
          </p:cNvSpPr>
          <p:nvPr>
            <p:ph type="sldNum" sz="quarter" idx="10"/>
          </p:nvPr>
        </p:nvSpPr>
        <p:spPr>
          <a:xfrm>
            <a:off x="3724275" y="6351588"/>
            <a:ext cx="2133600" cy="365125"/>
          </a:xfrm>
          <a:prstGeom prst="rect">
            <a:avLst/>
          </a:prstGeom>
        </p:spPr>
        <p:txBody>
          <a:bodyPr vert="horz" wrap="square" lIns="91440" tIns="45720" rIns="91440" bIns="45720" numCol="1" anchor="t" anchorCtr="0" compatLnSpc="1">
            <a:prstTxWarp prst="textNoShape">
              <a:avLst/>
            </a:prstTxWarp>
          </a:bodyPr>
          <a:lstStyle>
            <a:lvl1pPr algn="ctr" defTabSz="914400" eaLnBrk="1" fontAlgn="auto" hangingPunct="1">
              <a:spcBef>
                <a:spcPts val="0"/>
              </a:spcBef>
              <a:spcAft>
                <a:spcPts val="0"/>
              </a:spcAft>
              <a:defRPr sz="1400">
                <a:solidFill>
                  <a:prstClr val="black"/>
                </a:solidFill>
                <a:latin typeface="Arial" panose="020B0604020202020204" pitchFamily="34" charset="0"/>
                <a:ea typeface="+mn-ea"/>
                <a:cs typeface="Arial" panose="020B0604020202020204" pitchFamily="34" charset="0"/>
              </a:defRPr>
            </a:lvl1pPr>
          </a:lstStyle>
          <a:p>
            <a:pPr>
              <a:defRPr/>
            </a:pPr>
            <a:fld id="{E231F5D7-8662-494B-859D-BC75C9A387F3}" type="slidenum">
              <a:rPr lang="en-US" altLang="en-US"/>
              <a:pPr>
                <a:defRPr/>
              </a:pPr>
              <a:t>‹#›</a:t>
            </a:fld>
            <a:endParaRPr lang="en-US" altLang="en-US"/>
          </a:p>
        </p:txBody>
      </p:sp>
    </p:spTree>
    <p:extLst>
      <p:ext uri="{BB962C8B-B14F-4D97-AF65-F5344CB8AC3E}">
        <p14:creationId xmlns:p14="http://schemas.microsoft.com/office/powerpoint/2010/main" val="785709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296049-9D88-4364-A6E9-3E38065C50BF}"/>
              </a:ext>
            </a:extLst>
          </p:cNvPr>
          <p:cNvSpPr>
            <a:spLocks noGrp="1"/>
          </p:cNvSpPr>
          <p:nvPr>
            <p:ph type="dt" sz="half" idx="10"/>
          </p:nvPr>
        </p:nvSpPr>
        <p:spPr/>
        <p:txBody>
          <a:bodyPr/>
          <a:lstStyle/>
          <a:p>
            <a:fld id="{1558AD6F-F97A-4CD5-8CC1-09CBC680ACE5}" type="datetimeFigureOut">
              <a:rPr lang="en-GB" smtClean="0"/>
              <a:t>03/06/2022</a:t>
            </a:fld>
            <a:endParaRPr lang="en-GB"/>
          </a:p>
        </p:txBody>
      </p:sp>
      <p:sp>
        <p:nvSpPr>
          <p:cNvPr id="3" name="Footer Placeholder 2">
            <a:extLst>
              <a:ext uri="{FF2B5EF4-FFF2-40B4-BE49-F238E27FC236}">
                <a16:creationId xmlns:a16="http://schemas.microsoft.com/office/drawing/2014/main" id="{4FBC192D-CFA0-4C65-B589-4E918F6E1CC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9505144-0C5C-4F8C-8E00-482D4026D389}"/>
              </a:ext>
            </a:extLst>
          </p:cNvPr>
          <p:cNvSpPr>
            <a:spLocks noGrp="1"/>
          </p:cNvSpPr>
          <p:nvPr>
            <p:ph type="sldNum" sz="quarter" idx="12"/>
          </p:nvPr>
        </p:nvSpPr>
        <p:spPr/>
        <p:txBody>
          <a:bodyPr/>
          <a:lstStyle/>
          <a:p>
            <a:fld id="{AB242170-2C6C-4688-8E3E-9E56A600B3D1}" type="slidenum">
              <a:rPr lang="en-GB" smtClean="0"/>
              <a:t>‹#›</a:t>
            </a:fld>
            <a:endParaRPr lang="en-GB"/>
          </a:p>
        </p:txBody>
      </p:sp>
    </p:spTree>
    <p:extLst>
      <p:ext uri="{BB962C8B-B14F-4D97-AF65-F5344CB8AC3E}">
        <p14:creationId xmlns:p14="http://schemas.microsoft.com/office/powerpoint/2010/main" val="14631430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2665413"/>
            <a:ext cx="91440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4" r:id="rId1"/>
    <p:sldLayoutId id="2147483696" r:id="rId2"/>
    <p:sldLayoutId id="2147483698" r:id="rId3"/>
    <p:sldLayoutId id="2147483699" r:id="rId4"/>
  </p:sldLayoutIdLst>
  <p:hf sldNum="0" hdr="0" ftr="0" dt="0"/>
  <p:txStyles>
    <p:titleStyle>
      <a:lvl1pPr algn="ctr" defTabSz="457200" rtl="0" eaLnBrk="0" fontAlgn="base" hangingPunct="0">
        <a:spcBef>
          <a:spcPct val="0"/>
        </a:spcBef>
        <a:spcAft>
          <a:spcPct val="0"/>
        </a:spcAft>
        <a:defRPr sz="4400" kern="1200">
          <a:solidFill>
            <a:schemeClr val="tx1"/>
          </a:solidFill>
          <a:latin typeface="Arial"/>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ＭＳ Ｐゴシック" pitchFamily="-108"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ＭＳ Ｐゴシック" pitchFamily="-108"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ＭＳ Ｐゴシック" pitchFamily="-108"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pitchFamily="-108"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wmf"/><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26" y="11079"/>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2209800"/>
            <a:ext cx="9144000" cy="1676400"/>
          </a:xfrm>
          <a:solidFill>
            <a:schemeClr val="bg1">
              <a:lumMod val="75000"/>
            </a:schemeClr>
          </a:solidFill>
        </p:spPr>
        <p:txBody>
          <a:bodyPr/>
          <a:lstStyle/>
          <a:p>
            <a:pPr eaLnBrk="1" hangingPunct="1">
              <a:defRPr/>
            </a:pPr>
            <a:r>
              <a:rPr lang="en-GB" sz="1800" b="1" dirty="0">
                <a:solidFill>
                  <a:srgbClr val="000000"/>
                </a:solidFill>
                <a:effectLst/>
                <a:latin typeface="Arial" panose="020B0604020202020204" pitchFamily="34" charset="0"/>
                <a:ea typeface="Times New Roman" panose="02020603050405020304" pitchFamily="18" charset="0"/>
              </a:rPr>
              <a:t>CLASSIFICATION OF SIGNIFICANT WATER RESOURCES AND DETERMINATION OF RESOURCE QUALITY OBJECTIVES FOR WATER RESOURCES IN THE USUTU TO MHLATHUZE CATCHMENTS </a:t>
            </a:r>
            <a:r>
              <a:rPr lang="en-US" altLang="en-US" sz="1800" b="1" dirty="0"/>
              <a:t>(WP11387)</a:t>
            </a:r>
            <a:br>
              <a:rPr lang="en-US" sz="1800" b="1" dirty="0">
                <a:latin typeface="+mj-lt"/>
              </a:rPr>
            </a:br>
            <a:br>
              <a:rPr lang="en-US" sz="1800" b="1" dirty="0">
                <a:latin typeface="+mj-lt"/>
              </a:rPr>
            </a:br>
            <a:endParaRPr lang="en-US" sz="1800" b="1" dirty="0">
              <a:latin typeface="+mj-lt"/>
            </a:endParaRPr>
          </a:p>
        </p:txBody>
      </p:sp>
      <p:sp>
        <p:nvSpPr>
          <p:cNvPr id="3" name="Subtitle 2"/>
          <p:cNvSpPr>
            <a:spLocks noGrp="1"/>
          </p:cNvSpPr>
          <p:nvPr>
            <p:ph type="subTitle" idx="1"/>
          </p:nvPr>
        </p:nvSpPr>
        <p:spPr>
          <a:xfrm>
            <a:off x="1421860" y="4020766"/>
            <a:ext cx="6400800" cy="1752600"/>
          </a:xfrm>
        </p:spPr>
        <p:txBody>
          <a:bodyPr/>
          <a:lstStyle/>
          <a:p>
            <a:r>
              <a:rPr lang="en-US" sz="2000" b="1" dirty="0">
                <a:solidFill>
                  <a:srgbClr val="FFFF00"/>
                </a:solidFill>
              </a:rPr>
              <a:t>Project Steering Committee 1, Virtual: </a:t>
            </a:r>
            <a:r>
              <a:rPr lang="en-ZA" sz="2000" b="1" dirty="0">
                <a:solidFill>
                  <a:srgbClr val="FFFF00"/>
                </a:solidFill>
              </a:rPr>
              <a:t>7 June 2022</a:t>
            </a:r>
            <a:endParaRPr lang="en-US" sz="2000" b="1" dirty="0">
              <a:solidFill>
                <a:srgbClr val="FFFF00"/>
              </a:solidFill>
            </a:endParaRPr>
          </a:p>
        </p:txBody>
      </p:sp>
      <p:sp>
        <p:nvSpPr>
          <p:cNvPr id="5" name="Slide Number Placeholder 4"/>
          <p:cNvSpPr>
            <a:spLocks noGrp="1"/>
          </p:cNvSpPr>
          <p:nvPr>
            <p:ph type="sldNum" sz="quarter" idx="4294967295"/>
          </p:nvPr>
        </p:nvSpPr>
        <p:spPr/>
        <p:txBody>
          <a:bodyPr/>
          <a:lstStyle/>
          <a:p>
            <a:pPr>
              <a:defRPr/>
            </a:pPr>
            <a:endParaRPr lang="en-US" dirty="0"/>
          </a:p>
        </p:txBody>
      </p:sp>
    </p:spTree>
    <p:extLst>
      <p:ext uri="{BB962C8B-B14F-4D97-AF65-F5344CB8AC3E}">
        <p14:creationId xmlns:p14="http://schemas.microsoft.com/office/powerpoint/2010/main" val="857536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33453-3E4A-4163-B044-FB03053B1FC0}"/>
              </a:ext>
            </a:extLst>
          </p:cNvPr>
          <p:cNvSpPr>
            <a:spLocks noGrp="1"/>
          </p:cNvSpPr>
          <p:nvPr>
            <p:ph type="title"/>
          </p:nvPr>
        </p:nvSpPr>
        <p:spPr/>
        <p:txBody>
          <a:bodyPr/>
          <a:lstStyle/>
          <a:p>
            <a:r>
              <a:rPr lang="en-ZA" sz="3200" b="1" dirty="0">
                <a:solidFill>
                  <a:srgbClr val="002060"/>
                </a:solidFill>
                <a:latin typeface="Arial" panose="020B0604020202020204" pitchFamily="34" charset="0"/>
                <a:cs typeface="Arial" panose="020B0604020202020204" pitchFamily="34" charset="0"/>
              </a:rPr>
              <a:t>PROPOSED IUAs FOR W PRIMARY CATCHMENT</a:t>
            </a:r>
            <a:br>
              <a:rPr lang="en-ZA" sz="4400" b="1" dirty="0">
                <a:latin typeface="Arial" panose="020B0604020202020204" pitchFamily="34" charset="0"/>
                <a:cs typeface="Arial" panose="020B0604020202020204" pitchFamily="34" charset="0"/>
              </a:rPr>
            </a:br>
            <a:endParaRPr lang="en-ZA" dirty="0"/>
          </a:p>
        </p:txBody>
      </p:sp>
      <p:cxnSp>
        <p:nvCxnSpPr>
          <p:cNvPr id="4" name="Straight Connector 3">
            <a:extLst>
              <a:ext uri="{FF2B5EF4-FFF2-40B4-BE49-F238E27FC236}">
                <a16:creationId xmlns:a16="http://schemas.microsoft.com/office/drawing/2014/main" id="{B9972668-6E99-4F0D-94C9-AD894100EE06}"/>
              </a:ext>
            </a:extLst>
          </p:cNvPr>
          <p:cNvCxnSpPr/>
          <p:nvPr/>
        </p:nvCxnSpPr>
        <p:spPr>
          <a:xfrm>
            <a:off x="457200" y="1417638"/>
            <a:ext cx="8229600" cy="0"/>
          </a:xfrm>
          <a:prstGeom prst="line">
            <a:avLst/>
          </a:prstGeom>
          <a:ln w="3175"/>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22B448C2-2971-1953-2D22-F1E6CE8D6BF0}"/>
              </a:ext>
            </a:extLst>
          </p:cNvPr>
          <p:cNvPicPr>
            <a:picLocks noChangeAspect="1"/>
          </p:cNvPicPr>
          <p:nvPr/>
        </p:nvPicPr>
        <p:blipFill>
          <a:blip r:embed="rId2"/>
          <a:stretch>
            <a:fillRect/>
          </a:stretch>
        </p:blipFill>
        <p:spPr>
          <a:xfrm>
            <a:off x="1230340" y="1517649"/>
            <a:ext cx="6465860" cy="4423236"/>
          </a:xfrm>
          <a:prstGeom prst="rect">
            <a:avLst/>
          </a:prstGeom>
        </p:spPr>
      </p:pic>
    </p:spTree>
    <p:extLst>
      <p:ext uri="{BB962C8B-B14F-4D97-AF65-F5344CB8AC3E}">
        <p14:creationId xmlns:p14="http://schemas.microsoft.com/office/powerpoint/2010/main" val="2283742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33453-3E4A-4163-B044-FB03053B1FC0}"/>
              </a:ext>
            </a:extLst>
          </p:cNvPr>
          <p:cNvSpPr>
            <a:spLocks noGrp="1"/>
          </p:cNvSpPr>
          <p:nvPr>
            <p:ph type="title"/>
          </p:nvPr>
        </p:nvSpPr>
        <p:spPr/>
        <p:txBody>
          <a:bodyPr/>
          <a:lstStyle/>
          <a:p>
            <a:r>
              <a:rPr lang="en-ZA" sz="3200" b="1" dirty="0">
                <a:solidFill>
                  <a:srgbClr val="002060"/>
                </a:solidFill>
                <a:latin typeface="Arial" panose="020B0604020202020204" pitchFamily="34" charset="0"/>
                <a:cs typeface="Arial" panose="020B0604020202020204" pitchFamily="34" charset="0"/>
              </a:rPr>
              <a:t>PRELIMINARY IUAs FOR W PRIMARY CATCHMENT</a:t>
            </a:r>
            <a:r>
              <a:rPr lang="en-US" sz="4400" b="1" dirty="0">
                <a:solidFill>
                  <a:srgbClr val="002060"/>
                </a:solidFill>
              </a:rPr>
              <a:t> </a:t>
            </a:r>
            <a:r>
              <a:rPr lang="en-US" sz="2800" b="1" dirty="0">
                <a:solidFill>
                  <a:srgbClr val="002060"/>
                </a:solidFill>
              </a:rPr>
              <a:t>(cont.)</a:t>
            </a:r>
            <a:br>
              <a:rPr lang="en-ZA" sz="4400" b="1" dirty="0">
                <a:latin typeface="Arial" panose="020B0604020202020204" pitchFamily="34" charset="0"/>
                <a:cs typeface="Arial" panose="020B0604020202020204" pitchFamily="34" charset="0"/>
              </a:rPr>
            </a:br>
            <a:endParaRPr lang="en-ZA" dirty="0"/>
          </a:p>
        </p:txBody>
      </p:sp>
      <p:cxnSp>
        <p:nvCxnSpPr>
          <p:cNvPr id="4" name="Straight Connector 3">
            <a:extLst>
              <a:ext uri="{FF2B5EF4-FFF2-40B4-BE49-F238E27FC236}">
                <a16:creationId xmlns:a16="http://schemas.microsoft.com/office/drawing/2014/main" id="{B9972668-6E99-4F0D-94C9-AD894100EE06}"/>
              </a:ext>
            </a:extLst>
          </p:cNvPr>
          <p:cNvCxnSpPr/>
          <p:nvPr/>
        </p:nvCxnSpPr>
        <p:spPr>
          <a:xfrm>
            <a:off x="457200" y="1417638"/>
            <a:ext cx="8229600" cy="0"/>
          </a:xfrm>
          <a:prstGeom prst="line">
            <a:avLst/>
          </a:prstGeom>
          <a:ln w="3175"/>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C7346BD0-A290-2C01-5DFD-93BE8528F4C7}"/>
              </a:ext>
            </a:extLst>
          </p:cNvPr>
          <p:cNvPicPr>
            <a:picLocks noChangeAspect="1"/>
          </p:cNvPicPr>
          <p:nvPr/>
        </p:nvPicPr>
        <p:blipFill>
          <a:blip r:embed="rId2"/>
          <a:stretch>
            <a:fillRect/>
          </a:stretch>
        </p:blipFill>
        <p:spPr>
          <a:xfrm>
            <a:off x="838200" y="1771650"/>
            <a:ext cx="6705600" cy="3977640"/>
          </a:xfrm>
          <a:prstGeom prst="rect">
            <a:avLst/>
          </a:prstGeom>
        </p:spPr>
      </p:pic>
    </p:spTree>
    <p:extLst>
      <p:ext uri="{BB962C8B-B14F-4D97-AF65-F5344CB8AC3E}">
        <p14:creationId xmlns:p14="http://schemas.microsoft.com/office/powerpoint/2010/main" val="182748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2"/>
            <a:ext cx="8229600" cy="1143000"/>
          </a:xfrm>
        </p:spPr>
        <p:txBody>
          <a:bodyPr/>
          <a:lstStyle/>
          <a:p>
            <a:pPr>
              <a:defRPr/>
            </a:pPr>
            <a:r>
              <a:rPr lang="en-US" sz="3200" b="1" dirty="0">
                <a:solidFill>
                  <a:srgbClr val="002060"/>
                </a:solidFill>
                <a:latin typeface="+mj-lt"/>
              </a:rPr>
              <a:t>RIVER ECOLOGICAL STATUS</a:t>
            </a:r>
            <a:endParaRPr lang="en-ZA" sz="3200" b="1" dirty="0">
              <a:solidFill>
                <a:srgbClr val="002060"/>
              </a:solidFill>
              <a:latin typeface="+mj-lt"/>
            </a:endParaRPr>
          </a:p>
        </p:txBody>
      </p:sp>
      <p:cxnSp>
        <p:nvCxnSpPr>
          <p:cNvPr id="5" name="Straight Connector 4"/>
          <p:cNvCxnSpPr/>
          <p:nvPr/>
        </p:nvCxnSpPr>
        <p:spPr>
          <a:xfrm>
            <a:off x="457200" y="611962"/>
            <a:ext cx="8229600" cy="0"/>
          </a:xfrm>
          <a:prstGeom prst="line">
            <a:avLst/>
          </a:prstGeom>
          <a:ln w="3175"/>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F94240BD-FD8C-418A-A458-1AB332C7EE13}"/>
              </a:ext>
            </a:extLst>
          </p:cNvPr>
          <p:cNvSpPr txBox="1"/>
          <p:nvPr/>
        </p:nvSpPr>
        <p:spPr>
          <a:xfrm>
            <a:off x="125451" y="646951"/>
            <a:ext cx="8915400" cy="5293757"/>
          </a:xfrm>
          <a:prstGeom prst="rect">
            <a:avLst/>
          </a:prstGeom>
          <a:solidFill>
            <a:schemeClr val="bg1"/>
          </a:solidFill>
        </p:spPr>
        <p:txBody>
          <a:bodyPr wrap="square" rtlCol="0">
            <a:spAutoFit/>
          </a:bodyPr>
          <a:lstStyle/>
          <a:p>
            <a:pPr marL="342900" indent="-342900">
              <a:spcAft>
                <a:spcPts val="1200"/>
              </a:spcAft>
              <a:buFont typeface="Wingdings" panose="05000000000000000000" pitchFamily="2" charset="2"/>
              <a:buChar char="§"/>
            </a:pPr>
            <a:r>
              <a:rPr lang="en-ZA" b="1" dirty="0">
                <a:solidFill>
                  <a:prstClr val="black"/>
                </a:solidFill>
                <a:cs typeface="Arial" panose="020B0604020202020204" pitchFamily="34" charset="0"/>
              </a:rPr>
              <a:t>Each Secondary Catchment (W1 – W7) will be presented.</a:t>
            </a:r>
          </a:p>
          <a:p>
            <a:pPr marL="342900" indent="-342900">
              <a:spcAft>
                <a:spcPts val="1200"/>
              </a:spcAft>
              <a:buFont typeface="Wingdings" panose="05000000000000000000" pitchFamily="2" charset="2"/>
              <a:buChar char="§"/>
            </a:pPr>
            <a:r>
              <a:rPr lang="en-ZA" b="1" dirty="0">
                <a:solidFill>
                  <a:prstClr val="black"/>
                </a:solidFill>
                <a:cs typeface="Arial" panose="020B0604020202020204" pitchFamily="34" charset="0"/>
              </a:rPr>
              <a:t>The Secondary Catchment is divided into RUs (grey border).</a:t>
            </a:r>
          </a:p>
          <a:p>
            <a:pPr marL="342900" indent="-342900">
              <a:spcAft>
                <a:spcPts val="1200"/>
              </a:spcAft>
              <a:buFont typeface="Wingdings" panose="05000000000000000000" pitchFamily="2" charset="2"/>
              <a:buChar char="§"/>
            </a:pPr>
            <a:r>
              <a:rPr lang="en-ZA" b="1" dirty="0">
                <a:solidFill>
                  <a:prstClr val="black"/>
                </a:solidFill>
                <a:cs typeface="Arial" panose="020B0604020202020204" pitchFamily="34" charset="0"/>
              </a:rPr>
              <a:t>Each RU is colour filled with the colour associated with the PES.</a:t>
            </a:r>
          </a:p>
          <a:p>
            <a:pPr marL="342900" indent="-342900">
              <a:spcAft>
                <a:spcPts val="1200"/>
              </a:spcAft>
              <a:buFont typeface="Wingdings" panose="05000000000000000000" pitchFamily="2" charset="2"/>
              <a:buChar char="§"/>
            </a:pPr>
            <a:r>
              <a:rPr lang="en-ZA" b="1" dirty="0">
                <a:solidFill>
                  <a:prstClr val="black"/>
                </a:solidFill>
                <a:cs typeface="Arial" panose="020B0604020202020204" pitchFamily="34" charset="0"/>
              </a:rPr>
              <a:t>Red lines show the IUAs.  They are labelled in boxes and info is provided regarding reasons for the allocated PES (status quo).</a:t>
            </a:r>
          </a:p>
          <a:p>
            <a:pPr marL="342900" indent="-342900">
              <a:spcAft>
                <a:spcPts val="1200"/>
              </a:spcAft>
              <a:buFont typeface="Wingdings" panose="05000000000000000000" pitchFamily="2" charset="2"/>
              <a:buChar char="§"/>
            </a:pPr>
            <a:r>
              <a:rPr lang="en-ZA" b="1" dirty="0">
                <a:solidFill>
                  <a:prstClr val="black"/>
                </a:solidFill>
                <a:cs typeface="Arial" panose="020B0604020202020204" pitchFamily="34" charset="0"/>
              </a:rPr>
              <a:t>Areas shaded white is associated with the estuaries within the IUA.</a:t>
            </a:r>
          </a:p>
          <a:p>
            <a:pPr marL="342900" indent="-342900">
              <a:spcAft>
                <a:spcPts val="1200"/>
              </a:spcAft>
              <a:buFont typeface="Wingdings" panose="05000000000000000000" pitchFamily="2" charset="2"/>
              <a:buChar char="§"/>
            </a:pPr>
            <a:r>
              <a:rPr lang="en-ZA" b="1" dirty="0">
                <a:solidFill>
                  <a:prstClr val="black"/>
                </a:solidFill>
                <a:cs typeface="Arial" panose="020B0604020202020204" pitchFamily="34" charset="0"/>
              </a:rPr>
              <a:t>The estuary PES will be provided during a following presentation.</a:t>
            </a:r>
          </a:p>
        </p:txBody>
      </p:sp>
      <p:cxnSp>
        <p:nvCxnSpPr>
          <p:cNvPr id="6" name="Straight Connector 5">
            <a:extLst>
              <a:ext uri="{FF2B5EF4-FFF2-40B4-BE49-F238E27FC236}">
                <a16:creationId xmlns:a16="http://schemas.microsoft.com/office/drawing/2014/main" id="{D473E345-5647-EAF5-22C2-E3763A52E6E4}"/>
              </a:ext>
            </a:extLst>
          </p:cNvPr>
          <p:cNvCxnSpPr/>
          <p:nvPr/>
        </p:nvCxnSpPr>
        <p:spPr>
          <a:xfrm>
            <a:off x="457200" y="611962"/>
            <a:ext cx="8229600" cy="0"/>
          </a:xfrm>
          <a:prstGeom prst="line">
            <a:avLst/>
          </a:prstGeom>
          <a:ln w="31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5699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2"/>
            <a:ext cx="8229600" cy="416738"/>
          </a:xfrm>
        </p:spPr>
        <p:txBody>
          <a:bodyPr/>
          <a:lstStyle/>
          <a:p>
            <a:pPr>
              <a:defRPr/>
            </a:pPr>
            <a:r>
              <a:rPr lang="en-US" sz="2400" b="1" dirty="0">
                <a:solidFill>
                  <a:srgbClr val="002060"/>
                </a:solidFill>
              </a:rPr>
              <a:t>W1 (Mhlathuze): Status quo</a:t>
            </a:r>
            <a:endParaRPr lang="en-ZA" sz="2400" b="1" dirty="0">
              <a:solidFill>
                <a:srgbClr val="002060"/>
              </a:solidFill>
            </a:endParaRPr>
          </a:p>
        </p:txBody>
      </p:sp>
      <p:cxnSp>
        <p:nvCxnSpPr>
          <p:cNvPr id="5" name="Straight Connector 4"/>
          <p:cNvCxnSpPr/>
          <p:nvPr/>
        </p:nvCxnSpPr>
        <p:spPr>
          <a:xfrm>
            <a:off x="457200" y="611962"/>
            <a:ext cx="8229600" cy="0"/>
          </a:xfrm>
          <a:prstGeom prst="line">
            <a:avLst/>
          </a:prstGeom>
          <a:ln w="3175"/>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E30B1D37-F9B7-FE83-FAB9-E4C7FDA60869}"/>
              </a:ext>
            </a:extLst>
          </p:cNvPr>
          <p:cNvPicPr>
            <a:picLocks noChangeAspect="1"/>
          </p:cNvPicPr>
          <p:nvPr/>
        </p:nvPicPr>
        <p:blipFill rotWithShape="1">
          <a:blip r:embed="rId3"/>
          <a:srcRect l="1666" t="8758" r="1666" b="10079"/>
          <a:stretch/>
        </p:blipFill>
        <p:spPr>
          <a:xfrm>
            <a:off x="-47807" y="1481943"/>
            <a:ext cx="8979214" cy="5331638"/>
          </a:xfrm>
          <a:prstGeom prst="rect">
            <a:avLst/>
          </a:prstGeom>
        </p:spPr>
      </p:pic>
      <p:sp>
        <p:nvSpPr>
          <p:cNvPr id="9" name="Arrow: Right 8">
            <a:extLst>
              <a:ext uri="{FF2B5EF4-FFF2-40B4-BE49-F238E27FC236}">
                <a16:creationId xmlns:a16="http://schemas.microsoft.com/office/drawing/2014/main" id="{E546B4A0-848D-9129-D14D-4506E1279CFB}"/>
              </a:ext>
            </a:extLst>
          </p:cNvPr>
          <p:cNvSpPr/>
          <p:nvPr/>
        </p:nvSpPr>
        <p:spPr>
          <a:xfrm rot="7423035">
            <a:off x="919120" y="2072290"/>
            <a:ext cx="938227" cy="141569"/>
          </a:xfrm>
          <a:prstGeom prst="rightArrow">
            <a:avLst/>
          </a:prstGeom>
          <a:solidFill>
            <a:schemeClr val="tx1"/>
          </a:solidFill>
          <a:ln w="28575" cap="flat" cmpd="sng" algn="ctr">
            <a:solidFill>
              <a:sysClr val="windowText" lastClr="000000"/>
            </a:solidFill>
            <a:prstDash val="solid"/>
            <a:miter lim="800000"/>
          </a:ln>
          <a:effectLst/>
        </p:spPr>
        <p:txBody>
          <a:bodyPr rtlCol="0" anchor="ctr"/>
          <a:lstStyle/>
          <a:p>
            <a:pPr algn="ctr" defTabSz="914400" eaLnBrk="1" fontAlgn="auto" hangingPunct="1">
              <a:spcBef>
                <a:spcPts val="0"/>
              </a:spcBef>
              <a:spcAft>
                <a:spcPts val="0"/>
              </a:spcAft>
            </a:pPr>
            <a:endParaRPr lang="en-GB" sz="1800" kern="0">
              <a:solidFill>
                <a:prstClr val="white"/>
              </a:solidFill>
              <a:latin typeface="Calibri" panose="020F0502020204030204"/>
            </a:endParaRPr>
          </a:p>
        </p:txBody>
      </p:sp>
      <p:sp>
        <p:nvSpPr>
          <p:cNvPr id="11" name="Arrow: Right 10">
            <a:extLst>
              <a:ext uri="{FF2B5EF4-FFF2-40B4-BE49-F238E27FC236}">
                <a16:creationId xmlns:a16="http://schemas.microsoft.com/office/drawing/2014/main" id="{BF1B2859-D1B1-2C4E-FA50-7ED167DCD4CC}"/>
              </a:ext>
            </a:extLst>
          </p:cNvPr>
          <p:cNvSpPr/>
          <p:nvPr/>
        </p:nvSpPr>
        <p:spPr>
          <a:xfrm rot="19645782">
            <a:off x="1733701" y="5610937"/>
            <a:ext cx="758836" cy="221250"/>
          </a:xfrm>
          <a:prstGeom prst="rightArrow">
            <a:avLst/>
          </a:prstGeom>
          <a:solidFill>
            <a:schemeClr val="tx1"/>
          </a:solidFill>
          <a:ln w="28575" cap="flat" cmpd="sng" algn="ctr">
            <a:solidFill>
              <a:sysClr val="windowText" lastClr="000000"/>
            </a:solidFill>
            <a:prstDash val="solid"/>
            <a:miter lim="800000"/>
          </a:ln>
          <a:effectLst/>
        </p:spPr>
        <p:txBody>
          <a:bodyPr rtlCol="0" anchor="ctr"/>
          <a:lstStyle/>
          <a:p>
            <a:pPr algn="ctr" defTabSz="914400" eaLnBrk="1" fontAlgn="auto" hangingPunct="1">
              <a:spcBef>
                <a:spcPts val="0"/>
              </a:spcBef>
              <a:spcAft>
                <a:spcPts val="0"/>
              </a:spcAft>
            </a:pPr>
            <a:endParaRPr lang="en-GB" sz="1800" kern="0">
              <a:solidFill>
                <a:prstClr val="white"/>
              </a:solidFill>
              <a:latin typeface="Calibri" panose="020F0502020204030204"/>
              <a:ea typeface="+mn-ea"/>
            </a:endParaRPr>
          </a:p>
        </p:txBody>
      </p:sp>
      <p:sp>
        <p:nvSpPr>
          <p:cNvPr id="8" name="Rectangle: Rounded Corners 7">
            <a:extLst>
              <a:ext uri="{FF2B5EF4-FFF2-40B4-BE49-F238E27FC236}">
                <a16:creationId xmlns:a16="http://schemas.microsoft.com/office/drawing/2014/main" id="{6FA676CD-C816-171B-88A6-C642E9F98E40}"/>
              </a:ext>
            </a:extLst>
          </p:cNvPr>
          <p:cNvSpPr/>
          <p:nvPr/>
        </p:nvSpPr>
        <p:spPr>
          <a:xfrm>
            <a:off x="186133" y="496464"/>
            <a:ext cx="3188013" cy="1635938"/>
          </a:xfrm>
          <a:prstGeom prst="roundRect">
            <a:avLst/>
          </a:prstGeom>
          <a:solidFill>
            <a:schemeClr val="bg1"/>
          </a:solidFill>
          <a:ln w="1905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ZA" sz="1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IUA W12-a_(Upper Mhlathuze)</a:t>
            </a:r>
            <a:r>
              <a:rPr kumimoji="0" lang="en-ZA"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GB" sz="1800" kern="0" dirty="0">
                <a:solidFill>
                  <a:srgbClr val="000000"/>
                </a:solidFill>
                <a:ea typeface="+mn-ea"/>
                <a:cs typeface="Arial" panose="020B0604020202020204" pitchFamily="34" charset="0"/>
              </a:rPr>
              <a:t>R</a:t>
            </a:r>
            <a:r>
              <a:rPr kumimoji="0" lang="en-GB" sz="18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oads</a:t>
            </a:r>
            <a:r>
              <a:rPr kumimoji="0" lang="en-GB"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extensive overgrazing, sand mining, alien vegetation, forestry, small dams </a:t>
            </a: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Largely  PES C</a:t>
            </a:r>
            <a:endParaRPr kumimoji="0" lang="en-GB"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Rounded Corners 9">
            <a:extLst>
              <a:ext uri="{FF2B5EF4-FFF2-40B4-BE49-F238E27FC236}">
                <a16:creationId xmlns:a16="http://schemas.microsoft.com/office/drawing/2014/main" id="{32DF7287-24D9-5F00-79EF-48CE6E7A73F1}"/>
              </a:ext>
            </a:extLst>
          </p:cNvPr>
          <p:cNvSpPr/>
          <p:nvPr/>
        </p:nvSpPr>
        <p:spPr>
          <a:xfrm>
            <a:off x="-86108" y="4846181"/>
            <a:ext cx="2100185" cy="2087176"/>
          </a:xfrm>
          <a:prstGeom prst="roundRect">
            <a:avLst/>
          </a:prstGeom>
          <a:solidFill>
            <a:schemeClr val="bg1"/>
          </a:solidFill>
          <a:ln w="19050" cap="flat" cmpd="sng" algn="ctr">
            <a:solidFill>
              <a:schemeClr val="tx1"/>
            </a:solidFill>
            <a:prstDash val="solid"/>
            <a:miter lim="800000"/>
          </a:ln>
          <a:effectLst/>
        </p:spPr>
        <p:txBody>
          <a:bodyPr lIns="36000" tIns="36000" rIns="36000" bIns="3600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IUA W11 (</a:t>
            </a:r>
            <a:r>
              <a:rPr kumimoji="0" lang="en-GB" sz="1800" b="1"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Matigulu</a:t>
            </a: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r>
              <a:rPr kumimoji="0" lang="en-GB"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Extensive agriculture, veg clearing, alien veg.  </a:t>
            </a: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Largely PES C</a:t>
            </a:r>
            <a:endParaRPr kumimoji="0" lang="en-GB"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Arrow: Right 12">
            <a:extLst>
              <a:ext uri="{FF2B5EF4-FFF2-40B4-BE49-F238E27FC236}">
                <a16:creationId xmlns:a16="http://schemas.microsoft.com/office/drawing/2014/main" id="{CC8B4728-CBBD-4CA8-4523-C972C4C04386}"/>
              </a:ext>
            </a:extLst>
          </p:cNvPr>
          <p:cNvSpPr/>
          <p:nvPr/>
        </p:nvSpPr>
        <p:spPr>
          <a:xfrm rot="14787145">
            <a:off x="4652521" y="5647114"/>
            <a:ext cx="1157564" cy="203716"/>
          </a:xfrm>
          <a:prstGeom prst="rightArrow">
            <a:avLst>
              <a:gd name="adj1" fmla="val 49063"/>
              <a:gd name="adj2" fmla="val 50000"/>
            </a:avLst>
          </a:prstGeom>
          <a:solidFill>
            <a:schemeClr val="tx1"/>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8EAC4D93-EA9F-D8CD-B61C-3392310161F5}"/>
              </a:ext>
            </a:extLst>
          </p:cNvPr>
          <p:cNvSpPr/>
          <p:nvPr/>
        </p:nvSpPr>
        <p:spPr>
          <a:xfrm>
            <a:off x="4274044" y="5610535"/>
            <a:ext cx="2785775" cy="1180096"/>
          </a:xfrm>
          <a:prstGeom prst="roundRect">
            <a:avLst/>
          </a:prstGeom>
          <a:solidFill>
            <a:schemeClr val="bg1"/>
          </a:solidFill>
          <a:ln w="1905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IUA W13 (</a:t>
            </a:r>
            <a:r>
              <a:rPr kumimoji="0" lang="en-GB" sz="1800" b="1"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Mlalazi</a:t>
            </a:r>
            <a:r>
              <a:rPr lang="en-GB" sz="1800" b="1" kern="0" dirty="0">
                <a:solidFill>
                  <a:srgbClr val="000000"/>
                </a:solidFill>
                <a:ea typeface="Times New Roman" panose="02020603050405020304" pitchFamily="18" charset="0"/>
              </a:rPr>
              <a:t>)</a:t>
            </a: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Largely PES C </a:t>
            </a:r>
            <a:r>
              <a:rPr kumimoji="0" lang="en-GB"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apart from section in Reserve. Sugarcane, urban.</a:t>
            </a: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Arrow: Right 14">
            <a:extLst>
              <a:ext uri="{FF2B5EF4-FFF2-40B4-BE49-F238E27FC236}">
                <a16:creationId xmlns:a16="http://schemas.microsoft.com/office/drawing/2014/main" id="{EFCFB15B-7593-6627-9BF4-DEB835A5514F}"/>
              </a:ext>
            </a:extLst>
          </p:cNvPr>
          <p:cNvSpPr/>
          <p:nvPr/>
        </p:nvSpPr>
        <p:spPr>
          <a:xfrm rot="6934183">
            <a:off x="4282868" y="2338430"/>
            <a:ext cx="806441" cy="218676"/>
          </a:xfrm>
          <a:prstGeom prst="rightArrow">
            <a:avLst/>
          </a:prstGeom>
          <a:solidFill>
            <a:schemeClr val="tx1"/>
          </a:solidFill>
          <a:ln w="28575" cap="flat" cmpd="sng" algn="ctr">
            <a:solidFill>
              <a:sysClr val="windowText" lastClr="000000"/>
            </a:solidFill>
            <a:prstDash val="solid"/>
            <a:miter lim="800000"/>
          </a:ln>
          <a:effectLst/>
        </p:spPr>
        <p:txBody>
          <a:bodyPr rtlCol="0" anchor="ctr"/>
          <a:lstStyle/>
          <a:p>
            <a:pPr algn="ctr" defTabSz="914400" eaLnBrk="1" fontAlgn="auto" hangingPunct="1">
              <a:spcBef>
                <a:spcPts val="0"/>
              </a:spcBef>
              <a:spcAft>
                <a:spcPts val="0"/>
              </a:spcAft>
            </a:pPr>
            <a:endParaRPr lang="en-GB" sz="1800" kern="0">
              <a:solidFill>
                <a:prstClr val="white"/>
              </a:solidFill>
              <a:latin typeface="Calibri" panose="020F0502020204030204"/>
            </a:endParaRPr>
          </a:p>
        </p:txBody>
      </p:sp>
      <p:sp>
        <p:nvSpPr>
          <p:cNvPr id="16" name="Arrow: Right 15">
            <a:extLst>
              <a:ext uri="{FF2B5EF4-FFF2-40B4-BE49-F238E27FC236}">
                <a16:creationId xmlns:a16="http://schemas.microsoft.com/office/drawing/2014/main" id="{02832A2D-E80C-C6F9-F021-FD98BF7F15D5}"/>
              </a:ext>
            </a:extLst>
          </p:cNvPr>
          <p:cNvSpPr/>
          <p:nvPr/>
        </p:nvSpPr>
        <p:spPr>
          <a:xfrm rot="6780999" flipV="1">
            <a:off x="4218738" y="2725055"/>
            <a:ext cx="2405124" cy="231489"/>
          </a:xfrm>
          <a:prstGeom prst="rightArrow">
            <a:avLst/>
          </a:prstGeom>
          <a:solidFill>
            <a:schemeClr val="tx1"/>
          </a:solidFill>
          <a:ln w="28575" cap="flat" cmpd="sng" algn="ctr">
            <a:solidFill>
              <a:sysClr val="windowText" lastClr="000000"/>
            </a:solidFill>
            <a:prstDash val="solid"/>
            <a:miter lim="800000"/>
          </a:ln>
          <a:effectLst/>
        </p:spPr>
        <p:txBody>
          <a:bodyPr rtlCol="0" anchor="ctr"/>
          <a:lstStyle/>
          <a:p>
            <a:pPr algn="ctr" defTabSz="914400" eaLnBrk="1" fontAlgn="auto" hangingPunct="1">
              <a:spcBef>
                <a:spcPts val="0"/>
              </a:spcBef>
              <a:spcAft>
                <a:spcPts val="0"/>
              </a:spcAft>
            </a:pPr>
            <a:endParaRPr lang="en-GB" sz="1800" kern="0">
              <a:solidFill>
                <a:prstClr val="white"/>
              </a:solidFill>
              <a:latin typeface="Calibri" panose="020F0502020204030204"/>
            </a:endParaRPr>
          </a:p>
        </p:txBody>
      </p:sp>
      <p:sp>
        <p:nvSpPr>
          <p:cNvPr id="14" name="Rectangle: Rounded Corners 13">
            <a:extLst>
              <a:ext uri="{FF2B5EF4-FFF2-40B4-BE49-F238E27FC236}">
                <a16:creationId xmlns:a16="http://schemas.microsoft.com/office/drawing/2014/main" id="{426F070A-B225-2E76-BCA2-F29299CEE163}"/>
              </a:ext>
            </a:extLst>
          </p:cNvPr>
          <p:cNvSpPr/>
          <p:nvPr/>
        </p:nvSpPr>
        <p:spPr>
          <a:xfrm>
            <a:off x="4157317" y="594258"/>
            <a:ext cx="5025321" cy="1686642"/>
          </a:xfrm>
          <a:prstGeom prst="roundRect">
            <a:avLst/>
          </a:prstGeom>
          <a:solidFill>
            <a:schemeClr val="bg1"/>
          </a:solidFill>
          <a:ln w="1905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ZA" sz="1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IUA W12-b_(</a:t>
            </a:r>
            <a:r>
              <a:rPr kumimoji="0" lang="en-ZA" sz="18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Mfule</a:t>
            </a:r>
            <a:r>
              <a:rPr kumimoji="0" lang="en-ZA" sz="1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ZA" sz="18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Mhlatuzane</a:t>
            </a:r>
            <a:r>
              <a:rPr kumimoji="0" lang="en-ZA" sz="1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ZA" sz="18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Nseleni</a:t>
            </a:r>
            <a:r>
              <a:rPr kumimoji="0" lang="en-ZA" sz="1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ZA"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defTabSz="914400" eaLnBrk="1" fontAlgn="auto" latinLnBrk="0" hangingPunct="1">
              <a:lnSpc>
                <a:spcPct val="100000"/>
              </a:lnSpc>
              <a:spcBef>
                <a:spcPts val="0"/>
              </a:spcBef>
              <a:spcAft>
                <a:spcPts val="0"/>
              </a:spcAft>
              <a:buClrTx/>
              <a:buSzTx/>
              <a:buFontTx/>
              <a:buNone/>
              <a:tabLst/>
              <a:defRPr/>
            </a:pPr>
            <a:r>
              <a:rPr lang="en-ZA" sz="1800" b="1" kern="0" dirty="0">
                <a:solidFill>
                  <a:prstClr val="black"/>
                </a:solidFill>
                <a:ea typeface="+mn-ea"/>
                <a:cs typeface="Arial" panose="020B0604020202020204" pitchFamily="34" charset="0"/>
              </a:rPr>
              <a:t>IUA W12-c (Lower Mhlathuze).</a:t>
            </a:r>
          </a:p>
          <a:p>
            <a:pPr marL="0" marR="0" lvl="0" indent="0" defTabSz="914400" eaLnBrk="1" fontAlgn="auto" latinLnBrk="0" hangingPunct="1">
              <a:lnSpc>
                <a:spcPct val="100000"/>
              </a:lnSpc>
              <a:spcBef>
                <a:spcPts val="0"/>
              </a:spcBef>
              <a:spcAft>
                <a:spcPts val="0"/>
              </a:spcAft>
              <a:buClrTx/>
              <a:buSzTx/>
              <a:buFontTx/>
              <a:buNone/>
              <a:tabLst/>
              <a:defRPr/>
            </a:pPr>
            <a:r>
              <a:rPr lang="en-ZA" sz="1800" kern="0" dirty="0" err="1">
                <a:solidFill>
                  <a:prstClr val="black"/>
                </a:solidFill>
                <a:ea typeface="+mn-ea"/>
                <a:cs typeface="Arial" panose="020B0604020202020204" pitchFamily="34" charset="0"/>
              </a:rPr>
              <a:t>Tribs</a:t>
            </a:r>
            <a:r>
              <a:rPr lang="en-ZA" sz="1800" kern="0" dirty="0">
                <a:solidFill>
                  <a:prstClr val="black"/>
                </a:solidFill>
                <a:ea typeface="+mn-ea"/>
                <a:cs typeface="Arial" panose="020B0604020202020204" pitchFamily="34" charset="0"/>
              </a:rPr>
              <a:t> dominated by rural settlements, forestry, dams, towns. Mhlathuze river has changed in character (alluvial to pool rapid, canalised and levees in lower section. </a:t>
            </a: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Largely PES C</a:t>
            </a:r>
            <a:endParaRPr kumimoji="0" lang="en-GB"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Arrow: Right 17">
            <a:extLst>
              <a:ext uri="{FF2B5EF4-FFF2-40B4-BE49-F238E27FC236}">
                <a16:creationId xmlns:a16="http://schemas.microsoft.com/office/drawing/2014/main" id="{FDA704AC-A3F7-246A-2EE1-34DA5EDBA067}"/>
              </a:ext>
            </a:extLst>
          </p:cNvPr>
          <p:cNvSpPr/>
          <p:nvPr/>
        </p:nvSpPr>
        <p:spPr>
          <a:xfrm rot="14787145">
            <a:off x="7829029" y="3557983"/>
            <a:ext cx="1157564" cy="203716"/>
          </a:xfrm>
          <a:prstGeom prst="rightArrow">
            <a:avLst>
              <a:gd name="adj1" fmla="val 49063"/>
              <a:gd name="adj2" fmla="val 50000"/>
            </a:avLst>
          </a:prstGeom>
          <a:solidFill>
            <a:schemeClr val="tx1"/>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Arrow: Right 18">
            <a:extLst>
              <a:ext uri="{FF2B5EF4-FFF2-40B4-BE49-F238E27FC236}">
                <a16:creationId xmlns:a16="http://schemas.microsoft.com/office/drawing/2014/main" id="{BBB121CC-B5EF-BF5C-D0CD-B8AE104A29FB}"/>
              </a:ext>
            </a:extLst>
          </p:cNvPr>
          <p:cNvSpPr/>
          <p:nvPr/>
        </p:nvSpPr>
        <p:spPr>
          <a:xfrm rot="14787145">
            <a:off x="6608769" y="4367972"/>
            <a:ext cx="1157564" cy="203716"/>
          </a:xfrm>
          <a:prstGeom prst="rightArrow">
            <a:avLst>
              <a:gd name="adj1" fmla="val 49063"/>
              <a:gd name="adj2" fmla="val 50000"/>
            </a:avLst>
          </a:prstGeom>
          <a:solidFill>
            <a:schemeClr val="tx1"/>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6CD8785D-B559-E97B-A0A5-8C0DEEA21046}"/>
              </a:ext>
            </a:extLst>
          </p:cNvPr>
          <p:cNvSpPr/>
          <p:nvPr/>
        </p:nvSpPr>
        <p:spPr>
          <a:xfrm>
            <a:off x="7238999" y="3733799"/>
            <a:ext cx="1871587" cy="3056832"/>
          </a:xfrm>
          <a:prstGeom prst="roundRect">
            <a:avLst/>
          </a:prstGeom>
          <a:solidFill>
            <a:schemeClr val="bg1"/>
          </a:solidFill>
          <a:ln w="1905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IUA W12-d (</a:t>
            </a:r>
            <a:r>
              <a:rPr kumimoji="0" lang="en-GB" sz="1800" b="1"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Nhlabane</a:t>
            </a:r>
            <a:r>
              <a:rPr lang="en-GB" sz="1800" b="1" kern="0" dirty="0">
                <a:solidFill>
                  <a:srgbClr val="000000"/>
                </a:solidFill>
                <a:ea typeface="Times New Roman" panose="02020603050405020304" pitchFamily="18" charset="0"/>
              </a:rPr>
              <a:t>)</a:t>
            </a:r>
          </a:p>
          <a:p>
            <a:pPr defTabSz="914400" eaLnBrk="1" fontAlgn="auto" hangingPunct="1">
              <a:spcBef>
                <a:spcPts val="0"/>
              </a:spcBef>
              <a:spcAft>
                <a:spcPts val="0"/>
              </a:spcAft>
            </a:pPr>
            <a:r>
              <a:rPr lang="en-GB" sz="1800" b="1" kern="0" dirty="0">
                <a:solidFill>
                  <a:srgbClr val="000000"/>
                </a:solidFill>
                <a:ea typeface="Times New Roman" panose="02020603050405020304" pitchFamily="18" charset="0"/>
              </a:rPr>
              <a:t>IUA W12-e (</a:t>
            </a:r>
            <a:r>
              <a:rPr lang="en-GB" sz="1800" b="1" kern="0" dirty="0" err="1">
                <a:solidFill>
                  <a:srgbClr val="000000"/>
                </a:solidFill>
                <a:ea typeface="Times New Roman" panose="02020603050405020304" pitchFamily="18" charset="0"/>
              </a:rPr>
              <a:t>Msingazi</a:t>
            </a:r>
            <a:r>
              <a:rPr lang="en-GB" sz="1800" b="1" kern="0" dirty="0">
                <a:solidFill>
                  <a:srgbClr val="000000"/>
                </a:solidFill>
                <a:ea typeface="Times New Roman" panose="02020603050405020304" pitchFamily="18"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Extensive forestry, storm water, RMB smelter, urban. </a:t>
            </a: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Largely EPS C.</a:t>
            </a:r>
          </a:p>
        </p:txBody>
      </p:sp>
      <p:pic>
        <p:nvPicPr>
          <p:cNvPr id="20" name="Picture 19">
            <a:extLst>
              <a:ext uri="{FF2B5EF4-FFF2-40B4-BE49-F238E27FC236}">
                <a16:creationId xmlns:a16="http://schemas.microsoft.com/office/drawing/2014/main" id="{A8FA67A1-FA74-DBB5-C72F-3B7E2649E3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534" y="3851494"/>
            <a:ext cx="1240699" cy="808252"/>
          </a:xfrm>
          <a:prstGeom prst="rect">
            <a:avLst/>
          </a:prstGeom>
        </p:spPr>
      </p:pic>
    </p:spTree>
    <p:extLst>
      <p:ext uri="{BB962C8B-B14F-4D97-AF65-F5344CB8AC3E}">
        <p14:creationId xmlns:p14="http://schemas.microsoft.com/office/powerpoint/2010/main" val="1508650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2B5B316A-2B6C-457D-80C4-1920DB4228AC}"/>
              </a:ext>
            </a:extLst>
          </p:cNvPr>
          <p:cNvPicPr>
            <a:picLocks noChangeAspect="1"/>
          </p:cNvPicPr>
          <p:nvPr/>
        </p:nvPicPr>
        <p:blipFill rotWithShape="1">
          <a:blip r:embed="rId3"/>
          <a:srcRect l="2036" t="10885" r="2036" b="14650"/>
          <a:stretch/>
        </p:blipFill>
        <p:spPr>
          <a:xfrm>
            <a:off x="173014" y="40462"/>
            <a:ext cx="8946118" cy="4815460"/>
          </a:xfrm>
          <a:prstGeom prst="rect">
            <a:avLst/>
          </a:prstGeom>
        </p:spPr>
      </p:pic>
      <p:sp>
        <p:nvSpPr>
          <p:cNvPr id="6" name="Rectangle 5">
            <a:extLst>
              <a:ext uri="{FF2B5EF4-FFF2-40B4-BE49-F238E27FC236}">
                <a16:creationId xmlns:a16="http://schemas.microsoft.com/office/drawing/2014/main" id="{19318E9F-ABF7-0D00-86E9-B327A7D81465}"/>
              </a:ext>
            </a:extLst>
          </p:cNvPr>
          <p:cNvSpPr/>
          <p:nvPr/>
        </p:nvSpPr>
        <p:spPr>
          <a:xfrm>
            <a:off x="37170" y="4114800"/>
            <a:ext cx="1639229" cy="74112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57200" y="40462"/>
            <a:ext cx="8229600" cy="416738"/>
          </a:xfrm>
        </p:spPr>
        <p:txBody>
          <a:bodyPr/>
          <a:lstStyle/>
          <a:p>
            <a:pPr>
              <a:defRPr/>
            </a:pPr>
            <a:r>
              <a:rPr lang="en-US" sz="2400" b="1" dirty="0">
                <a:solidFill>
                  <a:srgbClr val="002060"/>
                </a:solidFill>
              </a:rPr>
              <a:t>W2 (</a:t>
            </a:r>
            <a:r>
              <a:rPr lang="en-US" sz="2400" b="1" dirty="0" err="1">
                <a:solidFill>
                  <a:srgbClr val="002060"/>
                </a:solidFill>
              </a:rPr>
              <a:t>Umfolozi</a:t>
            </a:r>
            <a:r>
              <a:rPr lang="en-US" sz="2400" b="1" dirty="0">
                <a:solidFill>
                  <a:srgbClr val="002060"/>
                </a:solidFill>
              </a:rPr>
              <a:t>): Status quo</a:t>
            </a:r>
            <a:endParaRPr lang="en-ZA" sz="2400" b="1" dirty="0">
              <a:solidFill>
                <a:srgbClr val="002060"/>
              </a:solidFill>
            </a:endParaRPr>
          </a:p>
        </p:txBody>
      </p:sp>
      <p:cxnSp>
        <p:nvCxnSpPr>
          <p:cNvPr id="5" name="Straight Connector 4"/>
          <p:cNvCxnSpPr>
            <a:cxnSpLocks/>
          </p:cNvCxnSpPr>
          <p:nvPr/>
        </p:nvCxnSpPr>
        <p:spPr>
          <a:xfrm>
            <a:off x="2996773" y="489299"/>
            <a:ext cx="5690027" cy="0"/>
          </a:xfrm>
          <a:prstGeom prst="line">
            <a:avLst/>
          </a:prstGeom>
          <a:ln w="3175"/>
        </p:spPr>
        <p:style>
          <a:lnRef idx="2">
            <a:schemeClr val="accent1"/>
          </a:lnRef>
          <a:fillRef idx="0">
            <a:schemeClr val="accent1"/>
          </a:fillRef>
          <a:effectRef idx="1">
            <a:schemeClr val="accent1"/>
          </a:effectRef>
          <a:fontRef idx="minor">
            <a:schemeClr val="tx1"/>
          </a:fontRef>
        </p:style>
      </p:cxnSp>
      <p:sp>
        <p:nvSpPr>
          <p:cNvPr id="11" name="Arrow: Right 10">
            <a:extLst>
              <a:ext uri="{FF2B5EF4-FFF2-40B4-BE49-F238E27FC236}">
                <a16:creationId xmlns:a16="http://schemas.microsoft.com/office/drawing/2014/main" id="{BF1B2859-D1B1-2C4E-FA50-7ED167DCD4CC}"/>
              </a:ext>
            </a:extLst>
          </p:cNvPr>
          <p:cNvSpPr/>
          <p:nvPr/>
        </p:nvSpPr>
        <p:spPr>
          <a:xfrm rot="17596739">
            <a:off x="1601025" y="3782477"/>
            <a:ext cx="1333850" cy="234890"/>
          </a:xfrm>
          <a:prstGeom prst="rightArrow">
            <a:avLst/>
          </a:prstGeom>
          <a:solidFill>
            <a:schemeClr val="tx1"/>
          </a:solidFill>
          <a:ln w="28575" cap="flat" cmpd="sng" algn="ctr">
            <a:solidFill>
              <a:sysClr val="windowText" lastClr="000000"/>
            </a:solidFill>
            <a:prstDash val="solid"/>
            <a:miter lim="800000"/>
          </a:ln>
          <a:effectLst/>
        </p:spPr>
        <p:txBody>
          <a:bodyPr rtlCol="0" anchor="ctr"/>
          <a:lstStyle/>
          <a:p>
            <a:pPr algn="ctr" defTabSz="914400" eaLnBrk="1" fontAlgn="auto" hangingPunct="1">
              <a:spcBef>
                <a:spcPts val="0"/>
              </a:spcBef>
              <a:spcAft>
                <a:spcPts val="0"/>
              </a:spcAft>
            </a:pPr>
            <a:endParaRPr lang="en-GB" sz="1800" kern="0">
              <a:solidFill>
                <a:prstClr val="white"/>
              </a:solidFill>
              <a:latin typeface="Calibri" panose="020F0502020204030204"/>
              <a:ea typeface="+mn-ea"/>
            </a:endParaRPr>
          </a:p>
        </p:txBody>
      </p:sp>
      <p:sp>
        <p:nvSpPr>
          <p:cNvPr id="16" name="Arrow: Right 15">
            <a:extLst>
              <a:ext uri="{FF2B5EF4-FFF2-40B4-BE49-F238E27FC236}">
                <a16:creationId xmlns:a16="http://schemas.microsoft.com/office/drawing/2014/main" id="{02832A2D-E80C-C6F9-F021-FD98BF7F15D5}"/>
              </a:ext>
            </a:extLst>
          </p:cNvPr>
          <p:cNvSpPr/>
          <p:nvPr/>
        </p:nvSpPr>
        <p:spPr>
          <a:xfrm rot="17602778" flipV="1">
            <a:off x="1577002" y="3059934"/>
            <a:ext cx="2839542" cy="212292"/>
          </a:xfrm>
          <a:prstGeom prst="rightArrow">
            <a:avLst/>
          </a:prstGeom>
          <a:solidFill>
            <a:schemeClr val="tx1"/>
          </a:solidFill>
          <a:ln w="28575" cap="flat" cmpd="sng" algn="ctr">
            <a:solidFill>
              <a:sysClr val="windowText" lastClr="000000"/>
            </a:solidFill>
            <a:prstDash val="solid"/>
            <a:miter lim="800000"/>
          </a:ln>
          <a:effectLst/>
        </p:spPr>
        <p:txBody>
          <a:bodyPr rtlCol="0" anchor="ctr"/>
          <a:lstStyle/>
          <a:p>
            <a:pPr algn="ctr" defTabSz="914400" eaLnBrk="1" fontAlgn="auto" hangingPunct="1">
              <a:spcBef>
                <a:spcPts val="0"/>
              </a:spcBef>
              <a:spcAft>
                <a:spcPts val="0"/>
              </a:spcAft>
            </a:pPr>
            <a:endParaRPr lang="en-GB" sz="1800" kern="0">
              <a:solidFill>
                <a:prstClr val="white"/>
              </a:solidFill>
              <a:latin typeface="Calibri" panose="020F0502020204030204"/>
            </a:endParaRPr>
          </a:p>
        </p:txBody>
      </p:sp>
      <p:sp>
        <p:nvSpPr>
          <p:cNvPr id="18" name="Arrow: Right 17">
            <a:extLst>
              <a:ext uri="{FF2B5EF4-FFF2-40B4-BE49-F238E27FC236}">
                <a16:creationId xmlns:a16="http://schemas.microsoft.com/office/drawing/2014/main" id="{FDA704AC-A3F7-246A-2EE1-34DA5EDBA067}"/>
              </a:ext>
            </a:extLst>
          </p:cNvPr>
          <p:cNvSpPr/>
          <p:nvPr/>
        </p:nvSpPr>
        <p:spPr>
          <a:xfrm rot="7368904">
            <a:off x="6373681" y="2796101"/>
            <a:ext cx="1157564" cy="203716"/>
          </a:xfrm>
          <a:prstGeom prst="rightArrow">
            <a:avLst>
              <a:gd name="adj1" fmla="val 49063"/>
              <a:gd name="adj2" fmla="val 50000"/>
            </a:avLst>
          </a:prstGeom>
          <a:solidFill>
            <a:schemeClr val="tx1"/>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6CD8785D-B559-E97B-A0A5-8C0DEEA21046}"/>
              </a:ext>
            </a:extLst>
          </p:cNvPr>
          <p:cNvSpPr/>
          <p:nvPr/>
        </p:nvSpPr>
        <p:spPr>
          <a:xfrm>
            <a:off x="6408498" y="766725"/>
            <a:ext cx="2710634" cy="1976471"/>
          </a:xfrm>
          <a:prstGeom prst="roundRect">
            <a:avLst/>
          </a:prstGeom>
          <a:solidFill>
            <a:schemeClr val="bg1"/>
          </a:solidFill>
          <a:ln w="1905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IUA W23 (Upper </a:t>
            </a:r>
            <a:r>
              <a:rPr kumimoji="0" lang="en-GB" sz="1800" b="1"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Umfolozi</a:t>
            </a: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GB" sz="1800" b="1"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incl</a:t>
            </a: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Lower White &amp; Black </a:t>
            </a:r>
            <a:r>
              <a:rPr kumimoji="0" lang="en-GB" sz="1800" b="1"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Umfolozi</a:t>
            </a:r>
            <a:r>
              <a:rPr lang="en-GB" sz="1800" b="1" kern="0" dirty="0">
                <a:solidFill>
                  <a:srgbClr val="000000"/>
                </a:solidFill>
                <a:ea typeface="Times New Roman" panose="02020603050405020304" pitchFamily="18"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In and downstream </a:t>
            </a:r>
            <a:r>
              <a:rPr kumimoji="0" lang="en-GB" sz="180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iMfolozi</a:t>
            </a:r>
            <a:r>
              <a:rPr kumimoji="0" lang="en-GB" sz="180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Game Reserve – </a:t>
            </a: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B PES</a:t>
            </a:r>
            <a:r>
              <a:rPr kumimoji="0" lang="en-GB" sz="180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endPar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p:txBody>
      </p:sp>
      <p:sp>
        <p:nvSpPr>
          <p:cNvPr id="10" name="Rectangle: Rounded Corners 9">
            <a:extLst>
              <a:ext uri="{FF2B5EF4-FFF2-40B4-BE49-F238E27FC236}">
                <a16:creationId xmlns:a16="http://schemas.microsoft.com/office/drawing/2014/main" id="{32DF7287-24D9-5F00-79EF-48CE6E7A73F1}"/>
              </a:ext>
            </a:extLst>
          </p:cNvPr>
          <p:cNvSpPr/>
          <p:nvPr/>
        </p:nvSpPr>
        <p:spPr>
          <a:xfrm>
            <a:off x="37171" y="4390532"/>
            <a:ext cx="6265390" cy="1435128"/>
          </a:xfrm>
          <a:prstGeom prst="roundRect">
            <a:avLst/>
          </a:prstGeom>
          <a:solidFill>
            <a:schemeClr val="bg1"/>
          </a:solidFill>
          <a:ln w="19050" cap="flat" cmpd="sng" algn="ctr">
            <a:solidFill>
              <a:schemeClr val="tx1"/>
            </a:solidFill>
            <a:prstDash val="solid"/>
            <a:miter lim="800000"/>
          </a:ln>
          <a:effectLst/>
        </p:spPr>
        <p:txBody>
          <a:bodyPr lIns="36000" tIns="36000" rIns="36000" bIns="3600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IUA W21 (Upper &amp; Middle White </a:t>
            </a:r>
            <a:r>
              <a:rPr kumimoji="0" lang="en-GB" sz="1800" b="1"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Umfolozi</a:t>
            </a: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r>
              <a:rPr kumimoji="0" lang="en-GB"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p>
          <a:p>
            <a:pPr defTabSz="914400" eaLnBrk="1" fontAlgn="auto" hangingPunct="1">
              <a:spcBef>
                <a:spcPts val="0"/>
              </a:spcBef>
              <a:spcAft>
                <a:spcPts val="0"/>
              </a:spcAft>
              <a:defRPr/>
            </a:pPr>
            <a:r>
              <a:rPr kumimoji="0" lang="en-ZA" sz="1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IUA W22_(Upper Black </a:t>
            </a:r>
            <a:r>
              <a:rPr kumimoji="0" lang="en-ZA" sz="18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Umfolozi</a:t>
            </a:r>
            <a:r>
              <a:rPr kumimoji="0" lang="en-ZA" sz="1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ZA"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Outside Game Reserve: Forestry, dams, irrigation, erosion, sedimentation. Largely C.</a:t>
            </a:r>
          </a:p>
          <a:p>
            <a:pPr marL="0" marR="0" lvl="0" indent="0" defTabSz="914400" eaLnBrk="1" fontAlgn="auto" latinLnBrk="0" hangingPunct="1">
              <a:lnSpc>
                <a:spcPct val="100000"/>
              </a:lnSpc>
              <a:spcBef>
                <a:spcPts val="0"/>
              </a:spcBef>
              <a:spcAft>
                <a:spcPts val="0"/>
              </a:spcAft>
              <a:buClrTx/>
              <a:buSzTx/>
              <a:buFontTx/>
              <a:buNone/>
              <a:tabLst/>
              <a:defRPr/>
            </a:pPr>
            <a:r>
              <a:rPr lang="en-GB" sz="1800" kern="0" dirty="0">
                <a:solidFill>
                  <a:srgbClr val="000000"/>
                </a:solidFill>
                <a:ea typeface="+mn-ea"/>
              </a:rPr>
              <a:t>Bordering or in Game Reserve: </a:t>
            </a:r>
            <a:r>
              <a:rPr lang="en-GB" sz="1800" b="1" kern="0" dirty="0">
                <a:solidFill>
                  <a:srgbClr val="000000"/>
                </a:solidFill>
                <a:ea typeface="+mn-ea"/>
              </a:rPr>
              <a:t>Largely B PES</a:t>
            </a:r>
            <a:endParaRPr kumimoji="0" lang="en-GB"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D9F0DE6A-4089-7A53-B0FF-C589D840AA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05455" y="4954608"/>
            <a:ext cx="1193940" cy="772366"/>
          </a:xfrm>
          <a:prstGeom prst="rect">
            <a:avLst/>
          </a:prstGeom>
        </p:spPr>
      </p:pic>
      <p:pic>
        <p:nvPicPr>
          <p:cNvPr id="23" name="Picture 22">
            <a:extLst>
              <a:ext uri="{FF2B5EF4-FFF2-40B4-BE49-F238E27FC236}">
                <a16:creationId xmlns:a16="http://schemas.microsoft.com/office/drawing/2014/main" id="{F6B0212A-553B-AB5B-D517-43E2DA7CF8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579220" y="4982127"/>
            <a:ext cx="1185613" cy="772366"/>
          </a:xfrm>
          <a:prstGeom prst="rect">
            <a:avLst/>
          </a:prstGeom>
        </p:spPr>
      </p:pic>
    </p:spTree>
    <p:extLst>
      <p:ext uri="{BB962C8B-B14F-4D97-AF65-F5344CB8AC3E}">
        <p14:creationId xmlns:p14="http://schemas.microsoft.com/office/powerpoint/2010/main" val="3113288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89AE3F-610E-48EA-ACEE-02BE124403EE}"/>
              </a:ext>
            </a:extLst>
          </p:cNvPr>
          <p:cNvPicPr>
            <a:picLocks noChangeAspect="1"/>
          </p:cNvPicPr>
          <p:nvPr/>
        </p:nvPicPr>
        <p:blipFill rotWithShape="1">
          <a:blip r:embed="rId3"/>
          <a:srcRect l="5000" t="1687" r="4999" b="4541"/>
          <a:stretch/>
        </p:blipFill>
        <p:spPr>
          <a:xfrm>
            <a:off x="990600" y="521399"/>
            <a:ext cx="8253905" cy="6081810"/>
          </a:xfrm>
          <a:prstGeom prst="rect">
            <a:avLst/>
          </a:prstGeom>
        </p:spPr>
      </p:pic>
      <p:sp>
        <p:nvSpPr>
          <p:cNvPr id="2" name="Title 1"/>
          <p:cNvSpPr>
            <a:spLocks noGrp="1"/>
          </p:cNvSpPr>
          <p:nvPr>
            <p:ph type="title"/>
          </p:nvPr>
        </p:nvSpPr>
        <p:spPr>
          <a:xfrm>
            <a:off x="457200" y="40462"/>
            <a:ext cx="8229600" cy="416738"/>
          </a:xfrm>
        </p:spPr>
        <p:txBody>
          <a:bodyPr/>
          <a:lstStyle/>
          <a:p>
            <a:pPr>
              <a:defRPr/>
            </a:pPr>
            <a:r>
              <a:rPr lang="en-US" sz="2400" b="1" dirty="0">
                <a:solidFill>
                  <a:srgbClr val="002060"/>
                </a:solidFill>
              </a:rPr>
              <a:t>W3 (Mkuze): Status quo</a:t>
            </a:r>
            <a:endParaRPr lang="en-ZA" sz="2400" b="1" dirty="0">
              <a:solidFill>
                <a:srgbClr val="002060"/>
              </a:solidFill>
            </a:endParaRPr>
          </a:p>
        </p:txBody>
      </p:sp>
      <p:cxnSp>
        <p:nvCxnSpPr>
          <p:cNvPr id="5" name="Straight Connector 4"/>
          <p:cNvCxnSpPr>
            <a:cxnSpLocks/>
          </p:cNvCxnSpPr>
          <p:nvPr/>
        </p:nvCxnSpPr>
        <p:spPr>
          <a:xfrm>
            <a:off x="2996773" y="489299"/>
            <a:ext cx="5690027" cy="0"/>
          </a:xfrm>
          <a:prstGeom prst="line">
            <a:avLst/>
          </a:prstGeom>
          <a:ln w="3175"/>
        </p:spPr>
        <p:style>
          <a:lnRef idx="2">
            <a:schemeClr val="accent1"/>
          </a:lnRef>
          <a:fillRef idx="0">
            <a:schemeClr val="accent1"/>
          </a:fillRef>
          <a:effectRef idx="1">
            <a:schemeClr val="accent1"/>
          </a:effectRef>
          <a:fontRef idx="minor">
            <a:schemeClr val="tx1"/>
          </a:fontRef>
        </p:style>
      </p:cxnSp>
      <p:sp>
        <p:nvSpPr>
          <p:cNvPr id="11" name="Arrow: Right 10">
            <a:extLst>
              <a:ext uri="{FF2B5EF4-FFF2-40B4-BE49-F238E27FC236}">
                <a16:creationId xmlns:a16="http://schemas.microsoft.com/office/drawing/2014/main" id="{BF1B2859-D1B1-2C4E-FA50-7ED167DCD4CC}"/>
              </a:ext>
            </a:extLst>
          </p:cNvPr>
          <p:cNvSpPr/>
          <p:nvPr/>
        </p:nvSpPr>
        <p:spPr>
          <a:xfrm>
            <a:off x="3352800" y="3348295"/>
            <a:ext cx="1718654" cy="234890"/>
          </a:xfrm>
          <a:prstGeom prst="rightArrow">
            <a:avLst/>
          </a:prstGeom>
          <a:solidFill>
            <a:schemeClr val="tx1"/>
          </a:solidFill>
          <a:ln w="28575" cap="flat" cmpd="sng" algn="ctr">
            <a:solidFill>
              <a:sysClr val="windowText" lastClr="000000"/>
            </a:solidFill>
            <a:prstDash val="solid"/>
            <a:miter lim="800000"/>
          </a:ln>
          <a:effectLst/>
        </p:spPr>
        <p:txBody>
          <a:bodyPr rtlCol="0" anchor="ctr"/>
          <a:lstStyle/>
          <a:p>
            <a:pPr algn="ctr" defTabSz="914400" eaLnBrk="1" fontAlgn="auto" hangingPunct="1">
              <a:spcBef>
                <a:spcPts val="0"/>
              </a:spcBef>
              <a:spcAft>
                <a:spcPts val="0"/>
              </a:spcAft>
            </a:pPr>
            <a:endParaRPr lang="en-GB" sz="1800" kern="0">
              <a:solidFill>
                <a:prstClr val="white"/>
              </a:solidFill>
              <a:latin typeface="Calibri" panose="020F0502020204030204"/>
              <a:ea typeface="+mn-ea"/>
            </a:endParaRPr>
          </a:p>
        </p:txBody>
      </p:sp>
      <p:sp>
        <p:nvSpPr>
          <p:cNvPr id="16" name="Arrow: Right 15">
            <a:extLst>
              <a:ext uri="{FF2B5EF4-FFF2-40B4-BE49-F238E27FC236}">
                <a16:creationId xmlns:a16="http://schemas.microsoft.com/office/drawing/2014/main" id="{02832A2D-E80C-C6F9-F021-FD98BF7F15D5}"/>
              </a:ext>
            </a:extLst>
          </p:cNvPr>
          <p:cNvSpPr/>
          <p:nvPr/>
        </p:nvSpPr>
        <p:spPr>
          <a:xfrm rot="19062631" flipV="1">
            <a:off x="5140327" y="5749434"/>
            <a:ext cx="1617669" cy="197466"/>
          </a:xfrm>
          <a:prstGeom prst="rightArrow">
            <a:avLst/>
          </a:prstGeom>
          <a:solidFill>
            <a:schemeClr val="tx1"/>
          </a:solidFill>
          <a:ln w="28575" cap="flat" cmpd="sng" algn="ctr">
            <a:solidFill>
              <a:sysClr val="windowText" lastClr="000000"/>
            </a:solidFill>
            <a:prstDash val="solid"/>
            <a:miter lim="800000"/>
          </a:ln>
          <a:effectLst/>
        </p:spPr>
        <p:txBody>
          <a:bodyPr rtlCol="0" anchor="ctr"/>
          <a:lstStyle/>
          <a:p>
            <a:pPr algn="ctr" defTabSz="914400" eaLnBrk="1" fontAlgn="auto" hangingPunct="1">
              <a:spcBef>
                <a:spcPts val="0"/>
              </a:spcBef>
              <a:spcAft>
                <a:spcPts val="0"/>
              </a:spcAft>
            </a:pPr>
            <a:endParaRPr lang="en-GB" sz="1800" kern="0">
              <a:solidFill>
                <a:prstClr val="white"/>
              </a:solidFill>
              <a:latin typeface="Calibri" panose="020F0502020204030204"/>
            </a:endParaRPr>
          </a:p>
        </p:txBody>
      </p:sp>
      <p:sp>
        <p:nvSpPr>
          <p:cNvPr id="18" name="Arrow: Right 17">
            <a:extLst>
              <a:ext uri="{FF2B5EF4-FFF2-40B4-BE49-F238E27FC236}">
                <a16:creationId xmlns:a16="http://schemas.microsoft.com/office/drawing/2014/main" id="{FDA704AC-A3F7-246A-2EE1-34DA5EDBA067}"/>
              </a:ext>
            </a:extLst>
          </p:cNvPr>
          <p:cNvSpPr/>
          <p:nvPr/>
        </p:nvSpPr>
        <p:spPr>
          <a:xfrm rot="5400000">
            <a:off x="2146336" y="1598480"/>
            <a:ext cx="842874" cy="203716"/>
          </a:xfrm>
          <a:prstGeom prst="rightArrow">
            <a:avLst>
              <a:gd name="adj1" fmla="val 49063"/>
              <a:gd name="adj2" fmla="val 50000"/>
            </a:avLst>
          </a:prstGeom>
          <a:solidFill>
            <a:schemeClr val="tx1"/>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6CD8785D-B559-E97B-A0A5-8C0DEEA21046}"/>
              </a:ext>
            </a:extLst>
          </p:cNvPr>
          <p:cNvSpPr/>
          <p:nvPr/>
        </p:nvSpPr>
        <p:spPr>
          <a:xfrm>
            <a:off x="91272" y="397471"/>
            <a:ext cx="4633128" cy="1178829"/>
          </a:xfrm>
          <a:prstGeom prst="roundRect">
            <a:avLst/>
          </a:prstGeom>
          <a:solidFill>
            <a:schemeClr val="bg1"/>
          </a:solidFill>
          <a:ln w="1905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IUA W31-a (Upper Mkuze</a:t>
            </a:r>
            <a:r>
              <a:rPr lang="en-GB" sz="1800" b="1" kern="0" dirty="0">
                <a:solidFill>
                  <a:srgbClr val="000000"/>
                </a:solidFill>
                <a:ea typeface="Times New Roman" panose="02020603050405020304" pitchFamily="18"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Forestry, coal mining, instream dams, rural areas, irrigated crops, alien vegetation erosion, sedimentation– </a:t>
            </a: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C - B PES</a:t>
            </a:r>
            <a:r>
              <a:rPr kumimoji="0" lang="en-GB" sz="180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endPar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p:txBody>
      </p:sp>
      <p:sp>
        <p:nvSpPr>
          <p:cNvPr id="12" name="Rectangle: Rounded Corners 11">
            <a:extLst>
              <a:ext uri="{FF2B5EF4-FFF2-40B4-BE49-F238E27FC236}">
                <a16:creationId xmlns:a16="http://schemas.microsoft.com/office/drawing/2014/main" id="{44952624-88E3-72CB-2BDA-F1DBECC59F0D}"/>
              </a:ext>
            </a:extLst>
          </p:cNvPr>
          <p:cNvSpPr/>
          <p:nvPr/>
        </p:nvSpPr>
        <p:spPr>
          <a:xfrm>
            <a:off x="316002" y="3076868"/>
            <a:ext cx="3417797" cy="842874"/>
          </a:xfrm>
          <a:prstGeom prst="roundRect">
            <a:avLst/>
          </a:prstGeom>
          <a:solidFill>
            <a:schemeClr val="bg1"/>
          </a:solidFill>
          <a:ln w="1905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IUA W31-b (Lower Mkuze</a:t>
            </a:r>
            <a:r>
              <a:rPr lang="en-GB" sz="1800" b="1" kern="0" dirty="0">
                <a:solidFill>
                  <a:srgbClr val="000000"/>
                </a:solidFill>
                <a:ea typeface="Times New Roman" panose="02020603050405020304" pitchFamily="18"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C</a:t>
            </a:r>
            <a:r>
              <a:rPr kumimoji="0" lang="en-GB" sz="180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lang="en-GB" sz="1800" kern="0" dirty="0">
                <a:solidFill>
                  <a:srgbClr val="000000"/>
                </a:solidFill>
                <a:ea typeface="Times New Roman" panose="02020603050405020304" pitchFamily="18" charset="0"/>
              </a:rPr>
              <a:t>outside Mkuze Game Park, </a:t>
            </a:r>
            <a:r>
              <a:rPr lang="en-GB" sz="1800" b="1" kern="0" dirty="0">
                <a:solidFill>
                  <a:srgbClr val="000000"/>
                </a:solidFill>
                <a:ea typeface="Times New Roman" panose="02020603050405020304" pitchFamily="18" charset="0"/>
              </a:rPr>
              <a:t>B PES</a:t>
            </a:r>
            <a:r>
              <a:rPr lang="en-GB" sz="1800" kern="0" dirty="0">
                <a:solidFill>
                  <a:srgbClr val="000000"/>
                </a:solidFill>
                <a:ea typeface="Times New Roman" panose="02020603050405020304" pitchFamily="18" charset="0"/>
              </a:rPr>
              <a:t> within or border</a:t>
            </a:r>
            <a:r>
              <a:rPr kumimoji="0" lang="en-GB" sz="180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endPar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p:txBody>
      </p:sp>
      <p:sp>
        <p:nvSpPr>
          <p:cNvPr id="14" name="Arrow: Right 13">
            <a:extLst>
              <a:ext uri="{FF2B5EF4-FFF2-40B4-BE49-F238E27FC236}">
                <a16:creationId xmlns:a16="http://schemas.microsoft.com/office/drawing/2014/main" id="{755D0A49-BF13-C377-18E8-713B7B6DA395}"/>
              </a:ext>
            </a:extLst>
          </p:cNvPr>
          <p:cNvSpPr/>
          <p:nvPr/>
        </p:nvSpPr>
        <p:spPr>
          <a:xfrm>
            <a:off x="4262914" y="4506220"/>
            <a:ext cx="1147286" cy="234890"/>
          </a:xfrm>
          <a:prstGeom prst="rightArrow">
            <a:avLst/>
          </a:prstGeom>
          <a:solidFill>
            <a:schemeClr val="tx1"/>
          </a:solidFill>
          <a:ln w="28575" cap="flat" cmpd="sng" algn="ctr">
            <a:solidFill>
              <a:sysClr val="windowText" lastClr="000000"/>
            </a:solidFill>
            <a:prstDash val="solid"/>
            <a:miter lim="800000"/>
          </a:ln>
          <a:effectLst/>
        </p:spPr>
        <p:txBody>
          <a:bodyPr rtlCol="0" anchor="ctr"/>
          <a:lstStyle/>
          <a:p>
            <a:pPr algn="ctr" defTabSz="914400" eaLnBrk="1" fontAlgn="auto" hangingPunct="1">
              <a:spcBef>
                <a:spcPts val="0"/>
              </a:spcBef>
              <a:spcAft>
                <a:spcPts val="0"/>
              </a:spcAft>
            </a:pPr>
            <a:endParaRPr lang="en-GB" sz="1800" kern="0">
              <a:solidFill>
                <a:prstClr val="white"/>
              </a:solidFill>
              <a:latin typeface="Calibri" panose="020F0502020204030204"/>
              <a:ea typeface="+mn-ea"/>
            </a:endParaRPr>
          </a:p>
        </p:txBody>
      </p:sp>
      <p:sp>
        <p:nvSpPr>
          <p:cNvPr id="10" name="Rectangle: Rounded Corners 9">
            <a:extLst>
              <a:ext uri="{FF2B5EF4-FFF2-40B4-BE49-F238E27FC236}">
                <a16:creationId xmlns:a16="http://schemas.microsoft.com/office/drawing/2014/main" id="{32DF7287-24D9-5F00-79EF-48CE6E7A73F1}"/>
              </a:ext>
            </a:extLst>
          </p:cNvPr>
          <p:cNvSpPr/>
          <p:nvPr/>
        </p:nvSpPr>
        <p:spPr>
          <a:xfrm>
            <a:off x="1535077" y="4251337"/>
            <a:ext cx="3547163" cy="979547"/>
          </a:xfrm>
          <a:prstGeom prst="roundRect">
            <a:avLst/>
          </a:prstGeom>
          <a:solidFill>
            <a:schemeClr val="bg1"/>
          </a:solidFill>
          <a:ln w="19050" cap="flat" cmpd="sng" algn="ctr">
            <a:solidFill>
              <a:schemeClr val="tx1"/>
            </a:solidFill>
            <a:prstDash val="solid"/>
            <a:miter lim="800000"/>
          </a:ln>
          <a:effectLst/>
        </p:spPr>
        <p:txBody>
          <a:bodyPr lIns="36000" tIns="36000" rIns="36000" bIns="3600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IUA W32-a (Upper </a:t>
            </a:r>
            <a:r>
              <a:rPr kumimoji="0" lang="en-GB" sz="1800" b="1"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Hluhluwe</a:t>
            </a: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r>
              <a:rPr kumimoji="0" lang="en-GB"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p>
          <a:p>
            <a:pPr marL="0" marR="0" lvl="0" indent="0" defTabSz="914400" eaLnBrk="1" fontAlgn="auto" latinLnBrk="0" hangingPunct="1">
              <a:lnSpc>
                <a:spcPct val="100000"/>
              </a:lnSpc>
              <a:spcBef>
                <a:spcPts val="0"/>
              </a:spcBef>
              <a:spcAft>
                <a:spcPts val="0"/>
              </a:spcAft>
              <a:buClrTx/>
              <a:buSzTx/>
              <a:buFontTx/>
              <a:buNone/>
              <a:tabLst/>
              <a:defRPr/>
            </a:pPr>
            <a:r>
              <a:rPr lang="en-GB" sz="1800" kern="0" dirty="0" err="1">
                <a:solidFill>
                  <a:srgbClr val="000000"/>
                </a:solidFill>
                <a:ea typeface="+mn-ea"/>
              </a:rPr>
              <a:t>Hluhluwe</a:t>
            </a:r>
            <a:r>
              <a:rPr lang="en-GB" sz="1800" kern="0" dirty="0">
                <a:solidFill>
                  <a:srgbClr val="000000"/>
                </a:solidFill>
                <a:ea typeface="+mn-ea"/>
              </a:rPr>
              <a:t> Game Reserve.</a:t>
            </a:r>
          </a:p>
          <a:p>
            <a:pPr marL="0" marR="0" lvl="0" indent="0" defTabSz="914400" eaLnBrk="1" fontAlgn="auto" latinLnBrk="0" hangingPunct="1">
              <a:lnSpc>
                <a:spcPct val="100000"/>
              </a:lnSpc>
              <a:spcBef>
                <a:spcPts val="0"/>
              </a:spcBef>
              <a:spcAft>
                <a:spcPts val="0"/>
              </a:spcAft>
              <a:buClrTx/>
              <a:buSzTx/>
              <a:buFontTx/>
              <a:buNone/>
              <a:tabLst/>
              <a:defRPr/>
            </a:pPr>
            <a:r>
              <a:rPr lang="en-GB" sz="1800" b="1" kern="0" dirty="0">
                <a:solidFill>
                  <a:srgbClr val="000000"/>
                </a:solidFill>
                <a:ea typeface="+mn-ea"/>
              </a:rPr>
              <a:t>Largely B PES</a:t>
            </a:r>
            <a:endParaRPr kumimoji="0" lang="en-GB"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Arrow: Right 14">
            <a:extLst>
              <a:ext uri="{FF2B5EF4-FFF2-40B4-BE49-F238E27FC236}">
                <a16:creationId xmlns:a16="http://schemas.microsoft.com/office/drawing/2014/main" id="{FB267D89-7A91-FBFD-FE72-C6292DB551F0}"/>
              </a:ext>
            </a:extLst>
          </p:cNvPr>
          <p:cNvSpPr/>
          <p:nvPr/>
        </p:nvSpPr>
        <p:spPr>
          <a:xfrm rot="19062631">
            <a:off x="4821375" y="5156919"/>
            <a:ext cx="2743755" cy="134666"/>
          </a:xfrm>
          <a:prstGeom prst="rightArrow">
            <a:avLst/>
          </a:prstGeom>
          <a:solidFill>
            <a:schemeClr val="tx1"/>
          </a:solidFill>
          <a:ln w="28575" cap="flat" cmpd="sng" algn="ctr">
            <a:solidFill>
              <a:sysClr val="windowText" lastClr="000000"/>
            </a:solidFill>
            <a:prstDash val="solid"/>
            <a:miter lim="800000"/>
          </a:ln>
          <a:effectLst/>
        </p:spPr>
        <p:txBody>
          <a:bodyPr rtlCol="0" anchor="ctr"/>
          <a:lstStyle/>
          <a:p>
            <a:pPr algn="ctr" defTabSz="914400" eaLnBrk="1" fontAlgn="auto" hangingPunct="1">
              <a:spcBef>
                <a:spcPts val="0"/>
              </a:spcBef>
              <a:spcAft>
                <a:spcPts val="0"/>
              </a:spcAft>
            </a:pPr>
            <a:endParaRPr lang="en-GB" sz="1800" kern="0">
              <a:solidFill>
                <a:prstClr val="white"/>
              </a:solidFill>
              <a:latin typeface="Calibri" panose="020F0502020204030204"/>
            </a:endParaRPr>
          </a:p>
        </p:txBody>
      </p:sp>
      <p:sp>
        <p:nvSpPr>
          <p:cNvPr id="13" name="Rectangle: Rounded Corners 12">
            <a:extLst>
              <a:ext uri="{FF2B5EF4-FFF2-40B4-BE49-F238E27FC236}">
                <a16:creationId xmlns:a16="http://schemas.microsoft.com/office/drawing/2014/main" id="{911E3B04-B737-21D1-1BC8-A6F07DF37E55}"/>
              </a:ext>
            </a:extLst>
          </p:cNvPr>
          <p:cNvSpPr/>
          <p:nvPr/>
        </p:nvSpPr>
        <p:spPr>
          <a:xfrm>
            <a:off x="1509056" y="5512071"/>
            <a:ext cx="4586943" cy="1234567"/>
          </a:xfrm>
          <a:prstGeom prst="roundRect">
            <a:avLst/>
          </a:prstGeom>
          <a:solidFill>
            <a:schemeClr val="bg1"/>
          </a:solidFill>
          <a:ln w="1905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IUA W32-b (</a:t>
            </a:r>
            <a:r>
              <a:rPr kumimoji="0" lang="en-GB" sz="1800" b="1"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Nyalezi</a:t>
            </a:r>
            <a:r>
              <a:rPr lang="en-GB" sz="1800" b="1" kern="0" dirty="0">
                <a:solidFill>
                  <a:srgbClr val="000000"/>
                </a:solidFill>
                <a:ea typeface="Times New Roman" panose="02020603050405020304" pitchFamily="18" charset="0"/>
              </a:rPr>
              <a:t> &amp; </a:t>
            </a:r>
            <a:r>
              <a:rPr lang="en-GB" sz="1800" b="1" kern="0" dirty="0" err="1">
                <a:solidFill>
                  <a:srgbClr val="000000"/>
                </a:solidFill>
                <a:ea typeface="Times New Roman" panose="02020603050405020304" pitchFamily="18" charset="0"/>
              </a:rPr>
              <a:t>Mzinene</a:t>
            </a:r>
            <a:r>
              <a:rPr lang="en-GB" sz="1800" b="1" kern="0" dirty="0">
                <a:solidFill>
                  <a:srgbClr val="000000"/>
                </a:solidFill>
                <a:ea typeface="Times New Roman" panose="02020603050405020304" pitchFamily="18" charset="0"/>
              </a:rPr>
              <a:t>)</a:t>
            </a:r>
          </a:p>
          <a:p>
            <a:pPr marL="0" marR="0" lvl="0" indent="0" defTabSz="914400" eaLnBrk="1" fontAlgn="auto" latinLnBrk="0" hangingPunct="1">
              <a:lnSpc>
                <a:spcPct val="100000"/>
              </a:lnSpc>
              <a:spcBef>
                <a:spcPts val="0"/>
              </a:spcBef>
              <a:spcAft>
                <a:spcPts val="0"/>
              </a:spcAft>
              <a:buClrTx/>
              <a:buSzTx/>
              <a:buFontTx/>
              <a:buNone/>
              <a:tabLst/>
              <a:defRPr/>
            </a:pPr>
            <a:r>
              <a:rPr lang="en-GB" sz="1800" kern="0" dirty="0">
                <a:solidFill>
                  <a:srgbClr val="000000"/>
                </a:solidFill>
                <a:ea typeface="Times New Roman" panose="02020603050405020304" pitchFamily="18" charset="0"/>
              </a:rPr>
              <a:t>Sand mining, overgrazing, subsistence farming, erosion, sugarcane, urban, instream dams, levees.  </a:t>
            </a:r>
            <a:r>
              <a:rPr lang="en-GB" sz="1800" b="1" kern="0" dirty="0">
                <a:solidFill>
                  <a:srgbClr val="000000"/>
                </a:solidFill>
                <a:ea typeface="Times New Roman" panose="02020603050405020304" pitchFamily="18" charset="0"/>
              </a:rPr>
              <a:t>Largely</a:t>
            </a: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lang="en-GB" sz="1800" b="1" kern="0" dirty="0">
                <a:solidFill>
                  <a:srgbClr val="000000"/>
                </a:solidFill>
                <a:ea typeface="Times New Roman" panose="02020603050405020304" pitchFamily="18" charset="0"/>
              </a:rPr>
              <a:t>C</a:t>
            </a: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lang="en-GB" sz="1800" b="1" kern="0" dirty="0">
                <a:solidFill>
                  <a:srgbClr val="000000"/>
                </a:solidFill>
                <a:ea typeface="Times New Roman" panose="02020603050405020304" pitchFamily="18" charset="0"/>
              </a:rPr>
              <a:t>PES</a:t>
            </a:r>
            <a:r>
              <a:rPr kumimoji="0" lang="en-GB" sz="180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endPar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p:txBody>
      </p:sp>
      <p:sp>
        <p:nvSpPr>
          <p:cNvPr id="7" name="Rectangle 6">
            <a:extLst>
              <a:ext uri="{FF2B5EF4-FFF2-40B4-BE49-F238E27FC236}">
                <a16:creationId xmlns:a16="http://schemas.microsoft.com/office/drawing/2014/main" id="{C5CFEB48-EF2D-C72C-1DA9-C929AAD0BC06}"/>
              </a:ext>
            </a:extLst>
          </p:cNvPr>
          <p:cNvSpPr/>
          <p:nvPr/>
        </p:nvSpPr>
        <p:spPr>
          <a:xfrm>
            <a:off x="228601" y="5088268"/>
            <a:ext cx="1141482" cy="17292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31C43711-2603-02B1-A45E-6106BD40041B}"/>
              </a:ext>
            </a:extLst>
          </p:cNvPr>
          <p:cNvSpPr/>
          <p:nvPr/>
        </p:nvSpPr>
        <p:spPr>
          <a:xfrm>
            <a:off x="4744641" y="553499"/>
            <a:ext cx="2523437" cy="2705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397C6006-D03C-50AA-ED78-B85FF7F0E8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398997" y="738387"/>
            <a:ext cx="1193940" cy="772366"/>
          </a:xfrm>
          <a:prstGeom prst="rect">
            <a:avLst/>
          </a:prstGeom>
        </p:spPr>
      </p:pic>
      <p:pic>
        <p:nvPicPr>
          <p:cNvPr id="21" name="Picture 20">
            <a:extLst>
              <a:ext uri="{FF2B5EF4-FFF2-40B4-BE49-F238E27FC236}">
                <a16:creationId xmlns:a16="http://schemas.microsoft.com/office/drawing/2014/main" id="{A5E873E0-8139-DB0F-4F64-A97D49AC9D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10413" y="4699637"/>
            <a:ext cx="1185613" cy="772366"/>
          </a:xfrm>
          <a:prstGeom prst="rect">
            <a:avLst/>
          </a:prstGeom>
        </p:spPr>
      </p:pic>
    </p:spTree>
    <p:extLst>
      <p:ext uri="{BB962C8B-B14F-4D97-AF65-F5344CB8AC3E}">
        <p14:creationId xmlns:p14="http://schemas.microsoft.com/office/powerpoint/2010/main" val="1292443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06912A34-282C-F20F-1A94-7201EFE098A7}"/>
              </a:ext>
            </a:extLst>
          </p:cNvPr>
          <p:cNvPicPr>
            <a:picLocks noChangeAspect="1"/>
          </p:cNvPicPr>
          <p:nvPr/>
        </p:nvPicPr>
        <p:blipFill rotWithShape="1">
          <a:blip r:embed="rId3"/>
          <a:srcRect t="21350" r="998" b="20541"/>
          <a:stretch/>
        </p:blipFill>
        <p:spPr>
          <a:xfrm>
            <a:off x="3401" y="1089735"/>
            <a:ext cx="9052728" cy="3757700"/>
          </a:xfrm>
          <a:prstGeom prst="rect">
            <a:avLst/>
          </a:prstGeom>
        </p:spPr>
      </p:pic>
      <p:sp>
        <p:nvSpPr>
          <p:cNvPr id="2" name="Title 1"/>
          <p:cNvSpPr>
            <a:spLocks noGrp="1"/>
          </p:cNvSpPr>
          <p:nvPr>
            <p:ph type="title"/>
          </p:nvPr>
        </p:nvSpPr>
        <p:spPr>
          <a:xfrm>
            <a:off x="457200" y="40462"/>
            <a:ext cx="8229600" cy="416738"/>
          </a:xfrm>
        </p:spPr>
        <p:txBody>
          <a:bodyPr/>
          <a:lstStyle/>
          <a:p>
            <a:pPr>
              <a:defRPr/>
            </a:pPr>
            <a:r>
              <a:rPr lang="en-US" sz="2400" b="1" dirty="0">
                <a:solidFill>
                  <a:srgbClr val="002060"/>
                </a:solidFill>
              </a:rPr>
              <a:t>W4 (Pongola): Status quo</a:t>
            </a:r>
            <a:endParaRPr lang="en-ZA" sz="2400" b="1" dirty="0">
              <a:solidFill>
                <a:srgbClr val="002060"/>
              </a:solidFill>
            </a:endParaRPr>
          </a:p>
        </p:txBody>
      </p:sp>
      <p:cxnSp>
        <p:nvCxnSpPr>
          <p:cNvPr id="5" name="Straight Connector 4"/>
          <p:cNvCxnSpPr>
            <a:cxnSpLocks/>
          </p:cNvCxnSpPr>
          <p:nvPr/>
        </p:nvCxnSpPr>
        <p:spPr>
          <a:xfrm>
            <a:off x="2996773" y="489299"/>
            <a:ext cx="5690027" cy="0"/>
          </a:xfrm>
          <a:prstGeom prst="line">
            <a:avLst/>
          </a:prstGeom>
          <a:ln w="3175"/>
        </p:spPr>
        <p:style>
          <a:lnRef idx="2">
            <a:schemeClr val="accent1"/>
          </a:lnRef>
          <a:fillRef idx="0">
            <a:schemeClr val="accent1"/>
          </a:fillRef>
          <a:effectRef idx="1">
            <a:schemeClr val="accent1"/>
          </a:effectRef>
          <a:fontRef idx="minor">
            <a:schemeClr val="tx1"/>
          </a:fontRef>
        </p:style>
      </p:cxnSp>
      <p:sp>
        <p:nvSpPr>
          <p:cNvPr id="11" name="Arrow: Right 10">
            <a:extLst>
              <a:ext uri="{FF2B5EF4-FFF2-40B4-BE49-F238E27FC236}">
                <a16:creationId xmlns:a16="http://schemas.microsoft.com/office/drawing/2014/main" id="{BF1B2859-D1B1-2C4E-FA50-7ED167DCD4CC}"/>
              </a:ext>
            </a:extLst>
          </p:cNvPr>
          <p:cNvSpPr/>
          <p:nvPr/>
        </p:nvSpPr>
        <p:spPr>
          <a:xfrm rot="16200000">
            <a:off x="684493" y="5104706"/>
            <a:ext cx="1317898" cy="96085"/>
          </a:xfrm>
          <a:prstGeom prst="rightArrow">
            <a:avLst/>
          </a:prstGeom>
          <a:solidFill>
            <a:schemeClr val="tx1"/>
          </a:solidFill>
          <a:ln w="28575" cap="flat" cmpd="sng" algn="ctr">
            <a:solidFill>
              <a:sysClr val="windowText" lastClr="000000"/>
            </a:solidFill>
            <a:prstDash val="solid"/>
            <a:miter lim="800000"/>
          </a:ln>
          <a:effectLst/>
        </p:spPr>
        <p:txBody>
          <a:bodyPr rtlCol="0" anchor="ctr"/>
          <a:lstStyle/>
          <a:p>
            <a:pPr algn="ctr" defTabSz="914400" eaLnBrk="1" fontAlgn="auto" hangingPunct="1">
              <a:spcBef>
                <a:spcPts val="0"/>
              </a:spcBef>
              <a:spcAft>
                <a:spcPts val="0"/>
              </a:spcAft>
            </a:pPr>
            <a:endParaRPr lang="en-GB" sz="1800" kern="0">
              <a:solidFill>
                <a:prstClr val="white"/>
              </a:solidFill>
              <a:latin typeface="Calibri" panose="020F0502020204030204"/>
              <a:ea typeface="+mn-ea"/>
            </a:endParaRPr>
          </a:p>
        </p:txBody>
      </p:sp>
      <p:sp>
        <p:nvSpPr>
          <p:cNvPr id="16" name="Arrow: Right 15">
            <a:extLst>
              <a:ext uri="{FF2B5EF4-FFF2-40B4-BE49-F238E27FC236}">
                <a16:creationId xmlns:a16="http://schemas.microsoft.com/office/drawing/2014/main" id="{02832A2D-E80C-C6F9-F021-FD98BF7F15D5}"/>
              </a:ext>
            </a:extLst>
          </p:cNvPr>
          <p:cNvSpPr/>
          <p:nvPr/>
        </p:nvSpPr>
        <p:spPr>
          <a:xfrm rot="19062631" flipV="1">
            <a:off x="4323116" y="4410223"/>
            <a:ext cx="1617669" cy="149506"/>
          </a:xfrm>
          <a:prstGeom prst="rightArrow">
            <a:avLst/>
          </a:prstGeom>
          <a:solidFill>
            <a:schemeClr val="tx1"/>
          </a:solidFill>
          <a:ln w="28575" cap="flat" cmpd="sng" algn="ctr">
            <a:solidFill>
              <a:sysClr val="windowText" lastClr="000000"/>
            </a:solidFill>
            <a:prstDash val="solid"/>
            <a:miter lim="800000"/>
          </a:ln>
          <a:effectLst/>
        </p:spPr>
        <p:txBody>
          <a:bodyPr rtlCol="0" anchor="ctr"/>
          <a:lstStyle/>
          <a:p>
            <a:pPr algn="ctr" defTabSz="914400" eaLnBrk="1" fontAlgn="auto" hangingPunct="1">
              <a:spcBef>
                <a:spcPts val="0"/>
              </a:spcBef>
              <a:spcAft>
                <a:spcPts val="0"/>
              </a:spcAft>
            </a:pPr>
            <a:endParaRPr lang="en-GB" sz="1800" kern="0">
              <a:solidFill>
                <a:prstClr val="white"/>
              </a:solidFill>
              <a:latin typeface="Calibri" panose="020F0502020204030204"/>
            </a:endParaRPr>
          </a:p>
        </p:txBody>
      </p:sp>
      <p:sp>
        <p:nvSpPr>
          <p:cNvPr id="18" name="Arrow: Right 17">
            <a:extLst>
              <a:ext uri="{FF2B5EF4-FFF2-40B4-BE49-F238E27FC236}">
                <a16:creationId xmlns:a16="http://schemas.microsoft.com/office/drawing/2014/main" id="{FDA704AC-A3F7-246A-2EE1-34DA5EDBA067}"/>
              </a:ext>
            </a:extLst>
          </p:cNvPr>
          <p:cNvSpPr/>
          <p:nvPr/>
        </p:nvSpPr>
        <p:spPr>
          <a:xfrm rot="5400000">
            <a:off x="1873278" y="2295246"/>
            <a:ext cx="842874" cy="134971"/>
          </a:xfrm>
          <a:prstGeom prst="rightArrow">
            <a:avLst>
              <a:gd name="adj1" fmla="val 49063"/>
              <a:gd name="adj2" fmla="val 50000"/>
            </a:avLst>
          </a:prstGeom>
          <a:solidFill>
            <a:schemeClr val="tx1"/>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6CD8785D-B559-E97B-A0A5-8C0DEEA21046}"/>
              </a:ext>
            </a:extLst>
          </p:cNvPr>
          <p:cNvSpPr/>
          <p:nvPr/>
        </p:nvSpPr>
        <p:spPr>
          <a:xfrm>
            <a:off x="59800" y="4912522"/>
            <a:ext cx="2543134" cy="948867"/>
          </a:xfrm>
          <a:prstGeom prst="roundRect">
            <a:avLst/>
          </a:prstGeom>
          <a:solidFill>
            <a:schemeClr val="bg1"/>
          </a:solidFill>
          <a:ln w="1905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IUA W41 (Bivane</a:t>
            </a:r>
            <a:r>
              <a:rPr lang="en-GB" sz="1800" b="1" kern="0" dirty="0">
                <a:solidFill>
                  <a:srgbClr val="000000"/>
                </a:solidFill>
                <a:ea typeface="Times New Roman" panose="02020603050405020304" pitchFamily="18"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Forestry, agriculture.</a:t>
            </a:r>
          </a:p>
          <a:p>
            <a:pPr marL="0" marR="0" lvl="0" indent="0" defTabSz="914400" eaLnBrk="1" fontAlgn="auto" latinLnBrk="0" hangingPunct="1">
              <a:lnSpc>
                <a:spcPct val="100000"/>
              </a:lnSpc>
              <a:spcBef>
                <a:spcPts val="0"/>
              </a:spcBef>
              <a:spcAft>
                <a:spcPts val="0"/>
              </a:spcAft>
              <a:buClrTx/>
              <a:buSzTx/>
              <a:buFontTx/>
              <a:buNone/>
              <a:tabLst/>
              <a:defRPr/>
            </a:pPr>
            <a:r>
              <a:rPr lang="en-GB" sz="1800" b="1" kern="0" dirty="0">
                <a:solidFill>
                  <a:srgbClr val="000000"/>
                </a:solidFill>
                <a:ea typeface="Times New Roman" panose="02020603050405020304" pitchFamily="18" charset="0"/>
              </a:rPr>
              <a:t>L</a:t>
            </a:r>
            <a:r>
              <a:rPr kumimoji="0" lang="en-GB" sz="1800" b="1"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argely</a:t>
            </a:r>
            <a:r>
              <a:rPr kumimoji="0" lang="en-GB" sz="180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C </a:t>
            </a:r>
            <a:r>
              <a:rPr lang="en-GB" sz="1800" b="1" kern="0" dirty="0">
                <a:solidFill>
                  <a:srgbClr val="000000"/>
                </a:solidFill>
                <a:ea typeface="Times New Roman" panose="02020603050405020304" pitchFamily="18" charset="0"/>
              </a:rPr>
              <a:t>PES</a:t>
            </a:r>
            <a:r>
              <a:rPr kumimoji="0" lang="en-GB" sz="180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endPar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p:txBody>
      </p:sp>
      <p:sp>
        <p:nvSpPr>
          <p:cNvPr id="12" name="Rectangle: Rounded Corners 11">
            <a:extLst>
              <a:ext uri="{FF2B5EF4-FFF2-40B4-BE49-F238E27FC236}">
                <a16:creationId xmlns:a16="http://schemas.microsoft.com/office/drawing/2014/main" id="{44952624-88E3-72CB-2BDA-F1DBECC59F0D}"/>
              </a:ext>
            </a:extLst>
          </p:cNvPr>
          <p:cNvSpPr/>
          <p:nvPr/>
        </p:nvSpPr>
        <p:spPr>
          <a:xfrm>
            <a:off x="290363" y="556860"/>
            <a:ext cx="3463677" cy="1371600"/>
          </a:xfrm>
          <a:prstGeom prst="roundRect">
            <a:avLst/>
          </a:prstGeom>
          <a:solidFill>
            <a:schemeClr val="bg1"/>
          </a:solidFill>
          <a:ln w="1905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IUA W42-a (Upper Pongola</a:t>
            </a:r>
            <a:r>
              <a:rPr lang="en-GB" sz="1800" b="1" kern="0" dirty="0">
                <a:solidFill>
                  <a:srgbClr val="000000"/>
                </a:solidFill>
                <a:ea typeface="Times New Roman" panose="02020603050405020304" pitchFamily="18" charset="0"/>
              </a:rPr>
              <a:t>)</a:t>
            </a:r>
          </a:p>
          <a:p>
            <a:pPr marL="0" marR="0" lvl="0" indent="0" defTabSz="914400" eaLnBrk="1" fontAlgn="auto" latinLnBrk="0" hangingPunct="1">
              <a:lnSpc>
                <a:spcPct val="100000"/>
              </a:lnSpc>
              <a:spcBef>
                <a:spcPts val="0"/>
              </a:spcBef>
              <a:spcAft>
                <a:spcPts val="0"/>
              </a:spcAft>
              <a:buClrTx/>
              <a:buSzTx/>
              <a:buFontTx/>
              <a:buNone/>
              <a:tabLst/>
              <a:defRPr/>
            </a:pPr>
            <a:r>
              <a:rPr lang="en-GB" sz="1800" kern="0" dirty="0">
                <a:solidFill>
                  <a:srgbClr val="000000"/>
                </a:solidFill>
                <a:ea typeface="Times New Roman" panose="02020603050405020304" pitchFamily="18" charset="0"/>
              </a:rPr>
              <a:t>Forestry, agriculture, Paul Pietersburg water quality issues. </a:t>
            </a:r>
          </a:p>
          <a:p>
            <a:pPr marL="0" marR="0" lvl="0" indent="0" defTabSz="914400" eaLnBrk="1" fontAlgn="auto" latinLnBrk="0" hangingPunct="1">
              <a:lnSpc>
                <a:spcPct val="100000"/>
              </a:lnSpc>
              <a:spcBef>
                <a:spcPts val="0"/>
              </a:spcBef>
              <a:spcAft>
                <a:spcPts val="0"/>
              </a:spcAft>
              <a:buClrTx/>
              <a:buSzTx/>
              <a:buFontTx/>
              <a:buNone/>
              <a:tabLst/>
              <a:defRPr/>
            </a:pPr>
            <a:r>
              <a:rPr lang="en-GB" sz="1800" b="1" kern="0" dirty="0">
                <a:solidFill>
                  <a:srgbClr val="000000"/>
                </a:solidFill>
                <a:ea typeface="Times New Roman" panose="02020603050405020304" pitchFamily="18" charset="0"/>
              </a:rPr>
              <a:t>C PES</a:t>
            </a:r>
          </a:p>
        </p:txBody>
      </p:sp>
      <p:sp>
        <p:nvSpPr>
          <p:cNvPr id="14" name="Arrow: Right 13">
            <a:extLst>
              <a:ext uri="{FF2B5EF4-FFF2-40B4-BE49-F238E27FC236}">
                <a16:creationId xmlns:a16="http://schemas.microsoft.com/office/drawing/2014/main" id="{755D0A49-BF13-C377-18E8-713B7B6DA395}"/>
              </a:ext>
            </a:extLst>
          </p:cNvPr>
          <p:cNvSpPr/>
          <p:nvPr/>
        </p:nvSpPr>
        <p:spPr>
          <a:xfrm rot="6582966">
            <a:off x="4278850" y="2556621"/>
            <a:ext cx="1147286" cy="128365"/>
          </a:xfrm>
          <a:prstGeom prst="rightArrow">
            <a:avLst/>
          </a:prstGeom>
          <a:solidFill>
            <a:schemeClr val="tx1"/>
          </a:solidFill>
          <a:ln w="28575" cap="flat" cmpd="sng" algn="ctr">
            <a:solidFill>
              <a:sysClr val="windowText" lastClr="000000"/>
            </a:solidFill>
            <a:prstDash val="solid"/>
            <a:miter lim="800000"/>
          </a:ln>
          <a:effectLst/>
        </p:spPr>
        <p:txBody>
          <a:bodyPr rtlCol="0" anchor="ctr"/>
          <a:lstStyle/>
          <a:p>
            <a:pPr algn="ctr" defTabSz="914400" eaLnBrk="1" fontAlgn="auto" hangingPunct="1">
              <a:spcBef>
                <a:spcPts val="0"/>
              </a:spcBef>
              <a:spcAft>
                <a:spcPts val="0"/>
              </a:spcAft>
            </a:pPr>
            <a:endParaRPr lang="en-GB" sz="1800" kern="0">
              <a:solidFill>
                <a:prstClr val="white"/>
              </a:solidFill>
              <a:latin typeface="Calibri" panose="020F0502020204030204"/>
              <a:ea typeface="+mn-ea"/>
            </a:endParaRPr>
          </a:p>
        </p:txBody>
      </p:sp>
      <p:sp>
        <p:nvSpPr>
          <p:cNvPr id="10" name="Rectangle: Rounded Corners 9">
            <a:extLst>
              <a:ext uri="{FF2B5EF4-FFF2-40B4-BE49-F238E27FC236}">
                <a16:creationId xmlns:a16="http://schemas.microsoft.com/office/drawing/2014/main" id="{32DF7287-24D9-5F00-79EF-48CE6E7A73F1}"/>
              </a:ext>
            </a:extLst>
          </p:cNvPr>
          <p:cNvSpPr/>
          <p:nvPr/>
        </p:nvSpPr>
        <p:spPr>
          <a:xfrm>
            <a:off x="3913025" y="688752"/>
            <a:ext cx="3003746" cy="1749643"/>
          </a:xfrm>
          <a:prstGeom prst="roundRect">
            <a:avLst/>
          </a:prstGeom>
          <a:solidFill>
            <a:schemeClr val="bg1"/>
          </a:solidFill>
          <a:ln w="19050" cap="flat" cmpd="sng" algn="ctr">
            <a:solidFill>
              <a:schemeClr val="tx1"/>
            </a:solidFill>
            <a:prstDash val="solid"/>
            <a:miter lim="800000"/>
          </a:ln>
          <a:effectLst/>
        </p:spPr>
        <p:txBody>
          <a:bodyPr lIns="36000" tIns="36000" rIns="36000" bIns="3600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IUA W42-b (Middle Pongola, Ithala)</a:t>
            </a:r>
            <a:r>
              <a:rPr kumimoji="0" lang="en-GB"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p>
          <a:p>
            <a:pPr marL="0" marR="0" lvl="0" indent="0" defTabSz="914400" eaLnBrk="1" fontAlgn="auto" latinLnBrk="0" hangingPunct="1">
              <a:lnSpc>
                <a:spcPct val="100000"/>
              </a:lnSpc>
              <a:spcBef>
                <a:spcPts val="0"/>
              </a:spcBef>
              <a:spcAft>
                <a:spcPts val="0"/>
              </a:spcAft>
              <a:buClrTx/>
              <a:buSzTx/>
              <a:buFontTx/>
              <a:buNone/>
              <a:tabLst/>
              <a:defRPr/>
            </a:pPr>
            <a:r>
              <a:rPr lang="en-GB" sz="1800" kern="0" dirty="0">
                <a:solidFill>
                  <a:srgbClr val="000000"/>
                </a:solidFill>
                <a:ea typeface="+mn-ea"/>
              </a:rPr>
              <a:t>Instream dams, forestry, agriculture, alien veg, overgrazing, sand mining </a:t>
            </a:r>
            <a:r>
              <a:rPr lang="en-GB" sz="1800" b="1" kern="0" dirty="0">
                <a:solidFill>
                  <a:srgbClr val="000000"/>
                </a:solidFill>
                <a:ea typeface="+mn-ea"/>
              </a:rPr>
              <a:t>(</a:t>
            </a:r>
            <a:r>
              <a:rPr lang="en-GB" sz="1800" b="1" kern="0" dirty="0">
                <a:ea typeface="+mn-ea"/>
              </a:rPr>
              <a:t>C PES</a:t>
            </a:r>
            <a:r>
              <a:rPr lang="en-GB" sz="1800" kern="0" dirty="0">
                <a:ea typeface="+mn-ea"/>
                <a:cs typeface="Arial" panose="020B0604020202020204" pitchFamily="34" charset="0"/>
              </a:rPr>
              <a:t>). Ithala – </a:t>
            </a:r>
            <a:r>
              <a:rPr lang="en-GB" sz="1800" b="1" kern="0" dirty="0">
                <a:ea typeface="+mn-ea"/>
                <a:cs typeface="Arial" panose="020B0604020202020204" pitchFamily="34" charset="0"/>
              </a:rPr>
              <a:t>B PES</a:t>
            </a:r>
          </a:p>
        </p:txBody>
      </p:sp>
      <p:sp>
        <p:nvSpPr>
          <p:cNvPr id="15" name="Arrow: Right 14">
            <a:extLst>
              <a:ext uri="{FF2B5EF4-FFF2-40B4-BE49-F238E27FC236}">
                <a16:creationId xmlns:a16="http://schemas.microsoft.com/office/drawing/2014/main" id="{FB267D89-7A91-FBFD-FE72-C6292DB551F0}"/>
              </a:ext>
            </a:extLst>
          </p:cNvPr>
          <p:cNvSpPr/>
          <p:nvPr/>
        </p:nvSpPr>
        <p:spPr>
          <a:xfrm rot="15181010">
            <a:off x="7328186" y="4742955"/>
            <a:ext cx="2205543" cy="180120"/>
          </a:xfrm>
          <a:prstGeom prst="rightArrow">
            <a:avLst/>
          </a:prstGeom>
          <a:solidFill>
            <a:schemeClr val="tx1"/>
          </a:solidFill>
          <a:ln w="28575" cap="flat" cmpd="sng" algn="ctr">
            <a:solidFill>
              <a:sysClr val="windowText" lastClr="000000"/>
            </a:solidFill>
            <a:prstDash val="solid"/>
            <a:miter lim="800000"/>
          </a:ln>
          <a:effectLst/>
        </p:spPr>
        <p:txBody>
          <a:bodyPr rtlCol="0" anchor="ctr"/>
          <a:lstStyle/>
          <a:p>
            <a:pPr algn="ctr" defTabSz="914400" eaLnBrk="1" fontAlgn="auto" hangingPunct="1">
              <a:spcBef>
                <a:spcPts val="0"/>
              </a:spcBef>
              <a:spcAft>
                <a:spcPts val="0"/>
              </a:spcAft>
            </a:pPr>
            <a:endParaRPr lang="en-GB" sz="1800" kern="0">
              <a:solidFill>
                <a:prstClr val="white"/>
              </a:solidFill>
              <a:latin typeface="Calibri" panose="020F0502020204030204"/>
            </a:endParaRPr>
          </a:p>
        </p:txBody>
      </p:sp>
      <p:sp>
        <p:nvSpPr>
          <p:cNvPr id="13" name="Rectangle: Rounded Corners 12">
            <a:extLst>
              <a:ext uri="{FF2B5EF4-FFF2-40B4-BE49-F238E27FC236}">
                <a16:creationId xmlns:a16="http://schemas.microsoft.com/office/drawing/2014/main" id="{911E3B04-B737-21D1-1BC8-A6F07DF37E55}"/>
              </a:ext>
            </a:extLst>
          </p:cNvPr>
          <p:cNvSpPr/>
          <p:nvPr/>
        </p:nvSpPr>
        <p:spPr>
          <a:xfrm>
            <a:off x="3039225" y="4540865"/>
            <a:ext cx="2783249" cy="1703393"/>
          </a:xfrm>
          <a:prstGeom prst="roundRect">
            <a:avLst/>
          </a:prstGeom>
          <a:solidFill>
            <a:schemeClr val="bg1"/>
          </a:solidFill>
          <a:ln w="1905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IUA W44 (Middle Pongola</a:t>
            </a:r>
            <a:r>
              <a:rPr lang="en-GB" sz="1800" b="1" kern="0" dirty="0">
                <a:solidFill>
                  <a:srgbClr val="000000"/>
                </a:solidFill>
                <a:ea typeface="Times New Roman" panose="02020603050405020304" pitchFamily="18" charset="0"/>
              </a:rPr>
              <a:t>)</a:t>
            </a:r>
          </a:p>
          <a:p>
            <a:pPr marL="0" marR="0" lvl="0" indent="0" defTabSz="914400" eaLnBrk="1" fontAlgn="auto" latinLnBrk="0" hangingPunct="1">
              <a:lnSpc>
                <a:spcPct val="100000"/>
              </a:lnSpc>
              <a:spcBef>
                <a:spcPts val="0"/>
              </a:spcBef>
              <a:spcAft>
                <a:spcPts val="0"/>
              </a:spcAft>
              <a:buClrTx/>
              <a:buSzTx/>
              <a:buFontTx/>
              <a:buNone/>
              <a:tabLst/>
              <a:defRPr/>
            </a:pPr>
            <a:r>
              <a:rPr lang="en-GB" sz="1800" kern="0" dirty="0">
                <a:solidFill>
                  <a:srgbClr val="000000"/>
                </a:solidFill>
                <a:ea typeface="Times New Roman" panose="02020603050405020304" pitchFamily="18" charset="0"/>
              </a:rPr>
              <a:t>Impala Irrigation Board – canal system, </a:t>
            </a:r>
            <a:r>
              <a:rPr lang="en-GB" sz="1800" kern="0" dirty="0" err="1">
                <a:solidFill>
                  <a:srgbClr val="000000"/>
                </a:solidFill>
                <a:ea typeface="Times New Roman" panose="02020603050405020304" pitchFamily="18" charset="0"/>
              </a:rPr>
              <a:t>Grootdraai</a:t>
            </a:r>
            <a:r>
              <a:rPr lang="en-GB" sz="1800" kern="0" dirty="0">
                <a:solidFill>
                  <a:srgbClr val="000000"/>
                </a:solidFill>
                <a:ea typeface="Times New Roman" panose="02020603050405020304" pitchFamily="18" charset="0"/>
              </a:rPr>
              <a:t> Weir, flow regulation.  </a:t>
            </a: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D </a:t>
            </a:r>
            <a:r>
              <a:rPr lang="en-GB" sz="1800" b="1" kern="0" dirty="0">
                <a:solidFill>
                  <a:srgbClr val="000000"/>
                </a:solidFill>
                <a:ea typeface="Times New Roman" panose="02020603050405020304" pitchFamily="18" charset="0"/>
              </a:rPr>
              <a:t>PES</a:t>
            </a:r>
            <a:r>
              <a:rPr kumimoji="0" lang="en-GB" sz="180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endPar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p:txBody>
      </p:sp>
      <p:sp>
        <p:nvSpPr>
          <p:cNvPr id="22" name="Rectangle: Rounded Corners 21">
            <a:extLst>
              <a:ext uri="{FF2B5EF4-FFF2-40B4-BE49-F238E27FC236}">
                <a16:creationId xmlns:a16="http://schemas.microsoft.com/office/drawing/2014/main" id="{FA9ADE5F-C936-7F17-8C79-7F9FEEF49871}"/>
              </a:ext>
            </a:extLst>
          </p:cNvPr>
          <p:cNvSpPr/>
          <p:nvPr/>
        </p:nvSpPr>
        <p:spPr>
          <a:xfrm>
            <a:off x="6281067" y="4174246"/>
            <a:ext cx="2803133" cy="1845554"/>
          </a:xfrm>
          <a:prstGeom prst="roundRect">
            <a:avLst/>
          </a:prstGeom>
          <a:solidFill>
            <a:schemeClr val="bg1"/>
          </a:solidFill>
          <a:ln w="1905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IUA W45 (Lower Pongola Floodplain</a:t>
            </a:r>
            <a:r>
              <a:rPr lang="en-GB" sz="1800" b="1" kern="0" dirty="0">
                <a:solidFill>
                  <a:srgbClr val="000000"/>
                </a:solidFill>
                <a:ea typeface="Times New Roman" panose="02020603050405020304" pitchFamily="18" charset="0"/>
              </a:rPr>
              <a:t>)</a:t>
            </a:r>
          </a:p>
          <a:p>
            <a:pPr marL="0" marR="0" lvl="0" indent="0" defTabSz="914400" eaLnBrk="1" fontAlgn="auto" latinLnBrk="0" hangingPunct="1">
              <a:lnSpc>
                <a:spcPct val="100000"/>
              </a:lnSpc>
              <a:spcBef>
                <a:spcPts val="0"/>
              </a:spcBef>
              <a:spcAft>
                <a:spcPts val="0"/>
              </a:spcAft>
              <a:buClrTx/>
              <a:buSzTx/>
              <a:buFontTx/>
              <a:buNone/>
              <a:tabLst/>
              <a:defRPr/>
            </a:pPr>
            <a:r>
              <a:rPr lang="en-GB" sz="1800" kern="0" dirty="0">
                <a:solidFill>
                  <a:srgbClr val="000000"/>
                </a:solidFill>
                <a:ea typeface="Times New Roman" panose="02020603050405020304" pitchFamily="18" charset="0"/>
              </a:rPr>
              <a:t>Flow changes, subsistence agriculture, forestry, sedimentation.</a:t>
            </a:r>
          </a:p>
          <a:p>
            <a:pPr marL="0" marR="0" lvl="0" indent="0" defTabSz="914400" eaLnBrk="1" fontAlgn="auto" latinLnBrk="0" hangingPunct="1">
              <a:lnSpc>
                <a:spcPct val="100000"/>
              </a:lnSpc>
              <a:spcBef>
                <a:spcPts val="0"/>
              </a:spcBef>
              <a:spcAft>
                <a:spcPts val="0"/>
              </a:spcAft>
              <a:buClrTx/>
              <a:buSzTx/>
              <a:buFontTx/>
              <a:buNone/>
              <a:tabLst/>
              <a:defRPr/>
            </a:pPr>
            <a:r>
              <a:rPr lang="en-GB" sz="1800" b="1" kern="0" dirty="0">
                <a:solidFill>
                  <a:srgbClr val="000000"/>
                </a:solidFill>
                <a:ea typeface="Times New Roman" panose="02020603050405020304" pitchFamily="18" charset="0"/>
              </a:rPr>
              <a:t>C</a:t>
            </a: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lang="en-GB" sz="1800" b="1" kern="0" dirty="0">
                <a:solidFill>
                  <a:srgbClr val="000000"/>
                </a:solidFill>
                <a:ea typeface="Times New Roman" panose="02020603050405020304" pitchFamily="18" charset="0"/>
              </a:rPr>
              <a:t>PES</a:t>
            </a:r>
            <a:r>
              <a:rPr kumimoji="0" lang="en-GB" sz="180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endPar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1496052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 map&#10;&#10;Description automatically generated">
            <a:extLst>
              <a:ext uri="{FF2B5EF4-FFF2-40B4-BE49-F238E27FC236}">
                <a16:creationId xmlns:a16="http://schemas.microsoft.com/office/drawing/2014/main" id="{A2C23BAA-392B-23CB-0320-6F2C4324D88E}"/>
              </a:ext>
            </a:extLst>
          </p:cNvPr>
          <p:cNvPicPr>
            <a:picLocks noChangeAspect="1"/>
          </p:cNvPicPr>
          <p:nvPr/>
        </p:nvPicPr>
        <p:blipFill rotWithShape="1">
          <a:blip r:embed="rId3"/>
          <a:srcRect l="1050" t="13413" r="45746" b="11115"/>
          <a:stretch/>
        </p:blipFill>
        <p:spPr>
          <a:xfrm>
            <a:off x="1860863" y="521399"/>
            <a:ext cx="4989428" cy="5005504"/>
          </a:xfrm>
          <a:prstGeom prst="rect">
            <a:avLst/>
          </a:prstGeom>
        </p:spPr>
      </p:pic>
      <p:pic>
        <p:nvPicPr>
          <p:cNvPr id="4" name="Picture 3" descr="Diagram, map&#10;&#10;Description automatically generated">
            <a:extLst>
              <a:ext uri="{FF2B5EF4-FFF2-40B4-BE49-F238E27FC236}">
                <a16:creationId xmlns:a16="http://schemas.microsoft.com/office/drawing/2014/main" id="{F4C970A8-F824-C84F-2F13-C0F8B2399475}"/>
              </a:ext>
            </a:extLst>
          </p:cNvPr>
          <p:cNvPicPr>
            <a:picLocks noChangeAspect="1"/>
          </p:cNvPicPr>
          <p:nvPr/>
        </p:nvPicPr>
        <p:blipFill rotWithShape="1">
          <a:blip r:embed="rId3"/>
          <a:srcRect l="73967" t="43032" r="844" b="29141"/>
          <a:stretch/>
        </p:blipFill>
        <p:spPr>
          <a:xfrm>
            <a:off x="6734141" y="3655328"/>
            <a:ext cx="2362200" cy="1845555"/>
          </a:xfrm>
          <a:prstGeom prst="rect">
            <a:avLst/>
          </a:prstGeom>
        </p:spPr>
      </p:pic>
      <p:sp>
        <p:nvSpPr>
          <p:cNvPr id="2" name="Title 1"/>
          <p:cNvSpPr>
            <a:spLocks noGrp="1"/>
          </p:cNvSpPr>
          <p:nvPr>
            <p:ph type="title"/>
          </p:nvPr>
        </p:nvSpPr>
        <p:spPr>
          <a:xfrm>
            <a:off x="457200" y="40462"/>
            <a:ext cx="8229600" cy="416738"/>
          </a:xfrm>
        </p:spPr>
        <p:txBody>
          <a:bodyPr/>
          <a:lstStyle/>
          <a:p>
            <a:pPr>
              <a:defRPr/>
            </a:pPr>
            <a:r>
              <a:rPr lang="en-US" sz="2400" b="1" dirty="0">
                <a:solidFill>
                  <a:srgbClr val="002060"/>
                </a:solidFill>
              </a:rPr>
              <a:t>W5 (Usutu): Status quo</a:t>
            </a:r>
            <a:endParaRPr lang="en-ZA" sz="2400" b="1" dirty="0">
              <a:solidFill>
                <a:srgbClr val="002060"/>
              </a:solidFill>
            </a:endParaRPr>
          </a:p>
        </p:txBody>
      </p:sp>
      <p:cxnSp>
        <p:nvCxnSpPr>
          <p:cNvPr id="5" name="Straight Connector 4"/>
          <p:cNvCxnSpPr>
            <a:cxnSpLocks/>
          </p:cNvCxnSpPr>
          <p:nvPr/>
        </p:nvCxnSpPr>
        <p:spPr>
          <a:xfrm>
            <a:off x="2996773" y="489299"/>
            <a:ext cx="5690027" cy="0"/>
          </a:xfrm>
          <a:prstGeom prst="line">
            <a:avLst/>
          </a:prstGeom>
          <a:ln w="3175"/>
        </p:spPr>
        <p:style>
          <a:lnRef idx="2">
            <a:schemeClr val="accent1"/>
          </a:lnRef>
          <a:fillRef idx="0">
            <a:schemeClr val="accent1"/>
          </a:fillRef>
          <a:effectRef idx="1">
            <a:schemeClr val="accent1"/>
          </a:effectRef>
          <a:fontRef idx="minor">
            <a:schemeClr val="tx1"/>
          </a:fontRef>
        </p:style>
      </p:cxnSp>
      <p:sp>
        <p:nvSpPr>
          <p:cNvPr id="11" name="Arrow: Right 10">
            <a:extLst>
              <a:ext uri="{FF2B5EF4-FFF2-40B4-BE49-F238E27FC236}">
                <a16:creationId xmlns:a16="http://schemas.microsoft.com/office/drawing/2014/main" id="{BF1B2859-D1B1-2C4E-FA50-7ED167DCD4CC}"/>
              </a:ext>
            </a:extLst>
          </p:cNvPr>
          <p:cNvSpPr/>
          <p:nvPr/>
        </p:nvSpPr>
        <p:spPr>
          <a:xfrm rot="19588813">
            <a:off x="1481563" y="1714666"/>
            <a:ext cx="1317897" cy="173655"/>
          </a:xfrm>
          <a:prstGeom prst="rightArrow">
            <a:avLst/>
          </a:prstGeom>
          <a:solidFill>
            <a:schemeClr val="tx1"/>
          </a:solidFill>
          <a:ln w="28575" cap="flat" cmpd="sng" algn="ctr">
            <a:solidFill>
              <a:sysClr val="windowText" lastClr="000000"/>
            </a:solidFill>
            <a:prstDash val="solid"/>
            <a:miter lim="800000"/>
          </a:ln>
          <a:effectLst/>
        </p:spPr>
        <p:txBody>
          <a:bodyPr rtlCol="0" anchor="ctr"/>
          <a:lstStyle/>
          <a:p>
            <a:pPr algn="ctr" defTabSz="914400" eaLnBrk="1" fontAlgn="auto" hangingPunct="1">
              <a:spcBef>
                <a:spcPts val="0"/>
              </a:spcBef>
              <a:spcAft>
                <a:spcPts val="0"/>
              </a:spcAft>
            </a:pPr>
            <a:endParaRPr lang="en-GB" sz="1800" kern="0">
              <a:solidFill>
                <a:prstClr val="white"/>
              </a:solidFill>
              <a:latin typeface="Calibri" panose="020F0502020204030204"/>
              <a:ea typeface="+mn-ea"/>
            </a:endParaRPr>
          </a:p>
        </p:txBody>
      </p:sp>
      <p:sp>
        <p:nvSpPr>
          <p:cNvPr id="16" name="Arrow: Right 15">
            <a:extLst>
              <a:ext uri="{FF2B5EF4-FFF2-40B4-BE49-F238E27FC236}">
                <a16:creationId xmlns:a16="http://schemas.microsoft.com/office/drawing/2014/main" id="{02832A2D-E80C-C6F9-F021-FD98BF7F15D5}"/>
              </a:ext>
            </a:extLst>
          </p:cNvPr>
          <p:cNvSpPr/>
          <p:nvPr/>
        </p:nvSpPr>
        <p:spPr>
          <a:xfrm rot="19062631" flipV="1">
            <a:off x="1280349" y="3589446"/>
            <a:ext cx="1617669" cy="149506"/>
          </a:xfrm>
          <a:prstGeom prst="rightArrow">
            <a:avLst/>
          </a:prstGeom>
          <a:solidFill>
            <a:schemeClr val="tx1"/>
          </a:solidFill>
          <a:ln w="28575" cap="flat" cmpd="sng" algn="ctr">
            <a:solidFill>
              <a:sysClr val="windowText" lastClr="000000"/>
            </a:solidFill>
            <a:prstDash val="solid"/>
            <a:miter lim="800000"/>
          </a:ln>
          <a:effectLst/>
        </p:spPr>
        <p:txBody>
          <a:bodyPr rtlCol="0" anchor="ctr"/>
          <a:lstStyle/>
          <a:p>
            <a:pPr algn="ctr" defTabSz="914400" eaLnBrk="1" fontAlgn="auto" hangingPunct="1">
              <a:spcBef>
                <a:spcPts val="0"/>
              </a:spcBef>
              <a:spcAft>
                <a:spcPts val="0"/>
              </a:spcAft>
            </a:pPr>
            <a:endParaRPr lang="en-GB" sz="1800" kern="0">
              <a:solidFill>
                <a:prstClr val="white"/>
              </a:solidFill>
              <a:latin typeface="Calibri" panose="020F0502020204030204"/>
            </a:endParaRPr>
          </a:p>
        </p:txBody>
      </p:sp>
      <p:sp>
        <p:nvSpPr>
          <p:cNvPr id="18" name="Arrow: Right 17">
            <a:extLst>
              <a:ext uri="{FF2B5EF4-FFF2-40B4-BE49-F238E27FC236}">
                <a16:creationId xmlns:a16="http://schemas.microsoft.com/office/drawing/2014/main" id="{FDA704AC-A3F7-246A-2EE1-34DA5EDBA067}"/>
              </a:ext>
            </a:extLst>
          </p:cNvPr>
          <p:cNvSpPr/>
          <p:nvPr/>
        </p:nvSpPr>
        <p:spPr>
          <a:xfrm rot="2110279">
            <a:off x="1594991" y="4269039"/>
            <a:ext cx="842874" cy="134971"/>
          </a:xfrm>
          <a:prstGeom prst="rightArrow">
            <a:avLst>
              <a:gd name="adj1" fmla="val 49063"/>
              <a:gd name="adj2" fmla="val 50000"/>
            </a:avLst>
          </a:prstGeom>
          <a:solidFill>
            <a:schemeClr val="tx1"/>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44952624-88E3-72CB-2BDA-F1DBECC59F0D}"/>
              </a:ext>
            </a:extLst>
          </p:cNvPr>
          <p:cNvSpPr/>
          <p:nvPr/>
        </p:nvSpPr>
        <p:spPr>
          <a:xfrm>
            <a:off x="-36349" y="3311424"/>
            <a:ext cx="2052777" cy="1723453"/>
          </a:xfrm>
          <a:prstGeom prst="roundRect">
            <a:avLst/>
          </a:prstGeom>
          <a:solidFill>
            <a:schemeClr val="bg1"/>
          </a:solidFill>
          <a:ln w="1905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IUA W51 (W5 Upstream Major Dams</a:t>
            </a:r>
            <a:r>
              <a:rPr lang="en-GB" sz="1800" b="1" kern="0" dirty="0">
                <a:solidFill>
                  <a:srgbClr val="000000"/>
                </a:solidFill>
                <a:ea typeface="Times New Roman" panose="02020603050405020304" pitchFamily="18" charset="0"/>
              </a:rPr>
              <a:t>)</a:t>
            </a:r>
          </a:p>
          <a:p>
            <a:pPr marL="0" marR="0" lvl="0" indent="0" defTabSz="914400" eaLnBrk="1" fontAlgn="auto" latinLnBrk="0" hangingPunct="1">
              <a:lnSpc>
                <a:spcPct val="100000"/>
              </a:lnSpc>
              <a:spcBef>
                <a:spcPts val="0"/>
              </a:spcBef>
              <a:spcAft>
                <a:spcPts val="0"/>
              </a:spcAft>
              <a:buClrTx/>
              <a:buSzTx/>
              <a:buFontTx/>
              <a:buNone/>
              <a:tabLst/>
              <a:defRPr/>
            </a:pPr>
            <a:r>
              <a:rPr lang="en-GB" sz="1800" kern="0" dirty="0">
                <a:solidFill>
                  <a:srgbClr val="000000"/>
                </a:solidFill>
                <a:ea typeface="Times New Roman" panose="02020603050405020304" pitchFamily="18" charset="0"/>
              </a:rPr>
              <a:t>Forestry, alien veg, agriculture. </a:t>
            </a:r>
          </a:p>
          <a:p>
            <a:pPr marL="0" marR="0" lvl="0" indent="0" defTabSz="914400" eaLnBrk="1" fontAlgn="auto" latinLnBrk="0" hangingPunct="1">
              <a:lnSpc>
                <a:spcPct val="100000"/>
              </a:lnSpc>
              <a:spcBef>
                <a:spcPts val="0"/>
              </a:spcBef>
              <a:spcAft>
                <a:spcPts val="0"/>
              </a:spcAft>
              <a:buClrTx/>
              <a:buSzTx/>
              <a:buFontTx/>
              <a:buNone/>
              <a:tabLst/>
              <a:defRPr/>
            </a:pPr>
            <a:r>
              <a:rPr lang="en-GB" sz="1800" b="1" kern="0" dirty="0">
                <a:solidFill>
                  <a:srgbClr val="000000"/>
                </a:solidFill>
                <a:ea typeface="Times New Roman" panose="02020603050405020304" pitchFamily="18" charset="0"/>
              </a:rPr>
              <a:t>C - D PES</a:t>
            </a:r>
          </a:p>
        </p:txBody>
      </p:sp>
      <p:sp>
        <p:nvSpPr>
          <p:cNvPr id="14" name="Arrow: Right 13">
            <a:extLst>
              <a:ext uri="{FF2B5EF4-FFF2-40B4-BE49-F238E27FC236}">
                <a16:creationId xmlns:a16="http://schemas.microsoft.com/office/drawing/2014/main" id="{755D0A49-BF13-C377-18E8-713B7B6DA395}"/>
              </a:ext>
            </a:extLst>
          </p:cNvPr>
          <p:cNvSpPr/>
          <p:nvPr/>
        </p:nvSpPr>
        <p:spPr>
          <a:xfrm rot="8565687">
            <a:off x="4118842" y="1834371"/>
            <a:ext cx="1943018" cy="263767"/>
          </a:xfrm>
          <a:prstGeom prst="rightArrow">
            <a:avLst/>
          </a:prstGeom>
          <a:solidFill>
            <a:schemeClr val="tx1"/>
          </a:solidFill>
          <a:ln w="28575" cap="flat" cmpd="sng" algn="ctr">
            <a:solidFill>
              <a:sysClr val="windowText" lastClr="000000"/>
            </a:solidFill>
            <a:prstDash val="solid"/>
            <a:miter lim="800000"/>
          </a:ln>
          <a:effectLst/>
        </p:spPr>
        <p:txBody>
          <a:bodyPr rtlCol="0" anchor="ctr"/>
          <a:lstStyle/>
          <a:p>
            <a:pPr algn="ctr" defTabSz="914400" eaLnBrk="1" fontAlgn="auto" hangingPunct="1">
              <a:spcBef>
                <a:spcPts val="0"/>
              </a:spcBef>
              <a:spcAft>
                <a:spcPts val="0"/>
              </a:spcAft>
            </a:pPr>
            <a:endParaRPr lang="en-GB" sz="1800" kern="0">
              <a:solidFill>
                <a:prstClr val="white"/>
              </a:solidFill>
              <a:latin typeface="Calibri" panose="020F0502020204030204"/>
              <a:ea typeface="+mn-ea"/>
            </a:endParaRPr>
          </a:p>
        </p:txBody>
      </p:sp>
      <p:sp>
        <p:nvSpPr>
          <p:cNvPr id="10" name="Rectangle: Rounded Corners 9">
            <a:extLst>
              <a:ext uri="{FF2B5EF4-FFF2-40B4-BE49-F238E27FC236}">
                <a16:creationId xmlns:a16="http://schemas.microsoft.com/office/drawing/2014/main" id="{32DF7287-24D9-5F00-79EF-48CE6E7A73F1}"/>
              </a:ext>
            </a:extLst>
          </p:cNvPr>
          <p:cNvSpPr/>
          <p:nvPr/>
        </p:nvSpPr>
        <p:spPr>
          <a:xfrm>
            <a:off x="65515" y="686993"/>
            <a:ext cx="2286000" cy="1885635"/>
          </a:xfrm>
          <a:prstGeom prst="roundRect">
            <a:avLst/>
          </a:prstGeom>
          <a:solidFill>
            <a:schemeClr val="bg1"/>
          </a:solidFill>
          <a:ln w="19050" cap="flat" cmpd="sng" algn="ctr">
            <a:solidFill>
              <a:schemeClr val="tx1"/>
            </a:solidFill>
            <a:prstDash val="solid"/>
            <a:miter lim="800000"/>
          </a:ln>
          <a:effectLst/>
        </p:spPr>
        <p:txBody>
          <a:bodyPr lIns="0" tIns="36000" rIns="0" bIns="3600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IUA W53 (</a:t>
            </a:r>
            <a:r>
              <a:rPr kumimoji="0" lang="en-GB" sz="1800" b="1"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Mpuluzi</a:t>
            </a: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&amp; </a:t>
            </a:r>
            <a:r>
              <a:rPr kumimoji="0" lang="en-GB" sz="1800" b="1"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Lusushwana</a:t>
            </a: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r>
              <a:rPr kumimoji="0" lang="en-GB"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p>
          <a:p>
            <a:pPr marL="0" marR="0" lvl="0" indent="0" defTabSz="914400" eaLnBrk="1" fontAlgn="auto" latinLnBrk="0" hangingPunct="1">
              <a:lnSpc>
                <a:spcPct val="100000"/>
              </a:lnSpc>
              <a:spcBef>
                <a:spcPts val="0"/>
              </a:spcBef>
              <a:spcAft>
                <a:spcPts val="0"/>
              </a:spcAft>
              <a:buClrTx/>
              <a:buSzTx/>
              <a:buFontTx/>
              <a:buNone/>
              <a:tabLst/>
              <a:defRPr/>
            </a:pPr>
            <a:r>
              <a:rPr lang="en-GB" sz="1800" kern="0" dirty="0">
                <a:solidFill>
                  <a:srgbClr val="000000"/>
                </a:solidFill>
                <a:ea typeface="+mn-ea"/>
              </a:rPr>
              <a:t>Small dams, forestry, agriculture, subsistence farming </a:t>
            </a:r>
            <a:r>
              <a:rPr lang="en-GB" sz="1800" b="1" kern="0" dirty="0">
                <a:solidFill>
                  <a:srgbClr val="000000"/>
                </a:solidFill>
                <a:ea typeface="+mn-ea"/>
              </a:rPr>
              <a:t>(B/</a:t>
            </a:r>
            <a:r>
              <a:rPr lang="en-GB" sz="1800" b="1" kern="0" dirty="0">
                <a:ea typeface="+mn-ea"/>
              </a:rPr>
              <a:t>C - C PES</a:t>
            </a:r>
            <a:r>
              <a:rPr lang="en-GB" sz="1800" kern="0" dirty="0">
                <a:ea typeface="+mn-ea"/>
                <a:cs typeface="Arial" panose="020B0604020202020204" pitchFamily="34" charset="0"/>
              </a:rPr>
              <a:t>). </a:t>
            </a:r>
            <a:endParaRPr lang="en-GB" sz="1800" b="1" kern="0" dirty="0">
              <a:ea typeface="+mn-ea"/>
              <a:cs typeface="Arial" panose="020B0604020202020204" pitchFamily="34" charset="0"/>
            </a:endParaRPr>
          </a:p>
        </p:txBody>
      </p:sp>
      <p:sp>
        <p:nvSpPr>
          <p:cNvPr id="15" name="Arrow: Right 14">
            <a:extLst>
              <a:ext uri="{FF2B5EF4-FFF2-40B4-BE49-F238E27FC236}">
                <a16:creationId xmlns:a16="http://schemas.microsoft.com/office/drawing/2014/main" id="{FB267D89-7A91-FBFD-FE72-C6292DB551F0}"/>
              </a:ext>
            </a:extLst>
          </p:cNvPr>
          <p:cNvSpPr/>
          <p:nvPr/>
        </p:nvSpPr>
        <p:spPr>
          <a:xfrm rot="5400000">
            <a:off x="7733933" y="3882879"/>
            <a:ext cx="1323022" cy="180120"/>
          </a:xfrm>
          <a:prstGeom prst="rightArrow">
            <a:avLst/>
          </a:prstGeom>
          <a:solidFill>
            <a:schemeClr val="tx1"/>
          </a:solidFill>
          <a:ln w="28575" cap="flat" cmpd="sng" algn="ctr">
            <a:solidFill>
              <a:sysClr val="windowText" lastClr="000000"/>
            </a:solidFill>
            <a:prstDash val="solid"/>
            <a:miter lim="800000"/>
          </a:ln>
          <a:effectLst/>
        </p:spPr>
        <p:txBody>
          <a:bodyPr rtlCol="0" anchor="ctr"/>
          <a:lstStyle/>
          <a:p>
            <a:pPr algn="ctr" defTabSz="914400" eaLnBrk="1" fontAlgn="auto" hangingPunct="1">
              <a:spcBef>
                <a:spcPts val="0"/>
              </a:spcBef>
              <a:spcAft>
                <a:spcPts val="0"/>
              </a:spcAft>
            </a:pPr>
            <a:endParaRPr lang="en-GB" sz="1800" kern="0">
              <a:solidFill>
                <a:prstClr val="white"/>
              </a:solidFill>
              <a:latin typeface="Calibri" panose="020F0502020204030204"/>
            </a:endParaRPr>
          </a:p>
        </p:txBody>
      </p:sp>
      <p:sp>
        <p:nvSpPr>
          <p:cNvPr id="22" name="Rectangle: Rounded Corners 21">
            <a:extLst>
              <a:ext uri="{FF2B5EF4-FFF2-40B4-BE49-F238E27FC236}">
                <a16:creationId xmlns:a16="http://schemas.microsoft.com/office/drawing/2014/main" id="{FA9ADE5F-C936-7F17-8C79-7F9FEEF49871}"/>
              </a:ext>
            </a:extLst>
          </p:cNvPr>
          <p:cNvSpPr/>
          <p:nvPr/>
        </p:nvSpPr>
        <p:spPr>
          <a:xfrm>
            <a:off x="6201811" y="2762109"/>
            <a:ext cx="2894530" cy="1098629"/>
          </a:xfrm>
          <a:prstGeom prst="roundRect">
            <a:avLst/>
          </a:prstGeom>
          <a:solidFill>
            <a:schemeClr val="bg1"/>
          </a:solidFill>
          <a:ln w="1905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IUA W57 (Lower Usutu</a:t>
            </a:r>
            <a:r>
              <a:rPr lang="en-GB" sz="1800" b="1" kern="0" dirty="0">
                <a:solidFill>
                  <a:srgbClr val="000000"/>
                </a:solidFill>
                <a:ea typeface="Times New Roman" panose="02020603050405020304" pitchFamily="18" charset="0"/>
              </a:rPr>
              <a:t>)</a:t>
            </a:r>
          </a:p>
          <a:p>
            <a:pPr marL="0" marR="0" lvl="0" indent="0" defTabSz="914400" eaLnBrk="1" fontAlgn="auto" latinLnBrk="0" hangingPunct="1">
              <a:lnSpc>
                <a:spcPct val="100000"/>
              </a:lnSpc>
              <a:spcBef>
                <a:spcPts val="0"/>
              </a:spcBef>
              <a:spcAft>
                <a:spcPts val="0"/>
              </a:spcAft>
              <a:buClrTx/>
              <a:buSzTx/>
              <a:buFontTx/>
              <a:buNone/>
              <a:tabLst/>
              <a:defRPr/>
            </a:pPr>
            <a:r>
              <a:rPr lang="en-GB" sz="1800" kern="0" dirty="0">
                <a:solidFill>
                  <a:srgbClr val="000000"/>
                </a:solidFill>
                <a:ea typeface="Times New Roman" panose="02020603050405020304" pitchFamily="18" charset="0"/>
              </a:rPr>
              <a:t>Borders </a:t>
            </a:r>
            <a:r>
              <a:rPr lang="en-GB" sz="1800" kern="0" dirty="0" err="1">
                <a:solidFill>
                  <a:srgbClr val="000000"/>
                </a:solidFill>
                <a:ea typeface="Times New Roman" panose="02020603050405020304" pitchFamily="18" charset="0"/>
              </a:rPr>
              <a:t>Ndumo</a:t>
            </a:r>
            <a:r>
              <a:rPr lang="en-GB" sz="1800" kern="0" dirty="0">
                <a:solidFill>
                  <a:srgbClr val="000000"/>
                </a:solidFill>
                <a:ea typeface="Times New Roman" panose="02020603050405020304" pitchFamily="18" charset="0"/>
              </a:rPr>
              <a:t> Game Reserve. </a:t>
            </a:r>
            <a:r>
              <a:rPr lang="en-GB" sz="1800" b="1" kern="0" dirty="0">
                <a:solidFill>
                  <a:srgbClr val="000000"/>
                </a:solidFill>
                <a:ea typeface="Times New Roman" panose="02020603050405020304" pitchFamily="18" charset="0"/>
              </a:rPr>
              <a:t>B/C</a:t>
            </a: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lang="en-GB" sz="1800" b="1" kern="0" dirty="0">
                <a:solidFill>
                  <a:srgbClr val="000000"/>
                </a:solidFill>
                <a:ea typeface="Times New Roman" panose="02020603050405020304" pitchFamily="18" charset="0"/>
              </a:rPr>
              <a:t>PES</a:t>
            </a:r>
            <a:r>
              <a:rPr kumimoji="0" lang="en-GB" sz="180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endPar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p:txBody>
      </p:sp>
      <p:sp>
        <p:nvSpPr>
          <p:cNvPr id="17" name="Rectangle: Rounded Corners 16">
            <a:extLst>
              <a:ext uri="{FF2B5EF4-FFF2-40B4-BE49-F238E27FC236}">
                <a16:creationId xmlns:a16="http://schemas.microsoft.com/office/drawing/2014/main" id="{6CD8785D-B559-E97B-A0A5-8C0DEEA21046}"/>
              </a:ext>
            </a:extLst>
          </p:cNvPr>
          <p:cNvSpPr/>
          <p:nvPr/>
        </p:nvSpPr>
        <p:spPr>
          <a:xfrm>
            <a:off x="5534349" y="521399"/>
            <a:ext cx="3561992" cy="1751938"/>
          </a:xfrm>
          <a:prstGeom prst="roundRect">
            <a:avLst/>
          </a:prstGeom>
          <a:solidFill>
            <a:schemeClr val="bg1"/>
          </a:solidFill>
          <a:ln w="1905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IUA W52 (W5 Downstream major dams and </a:t>
            </a:r>
            <a:r>
              <a:rPr kumimoji="0" lang="en-GB" sz="1800" b="1"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Hlelo</a:t>
            </a:r>
            <a:r>
              <a:rPr lang="en-GB" sz="1800" b="1" kern="0" dirty="0">
                <a:solidFill>
                  <a:srgbClr val="000000"/>
                </a:solidFill>
                <a:ea typeface="Times New Roman" panose="02020603050405020304" pitchFamily="18"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Upstream dams and flow changes, forestry, alien veg agriculture, mining.</a:t>
            </a:r>
          </a:p>
          <a:p>
            <a:pPr marL="0" marR="0" lvl="0" indent="0" defTabSz="914400" eaLnBrk="1" fontAlgn="auto" latinLnBrk="0" hangingPunct="1">
              <a:lnSpc>
                <a:spcPct val="100000"/>
              </a:lnSpc>
              <a:spcBef>
                <a:spcPts val="0"/>
              </a:spcBef>
              <a:spcAft>
                <a:spcPts val="0"/>
              </a:spcAft>
              <a:buClrTx/>
              <a:buSzTx/>
              <a:buFontTx/>
              <a:buNone/>
              <a:tabLst/>
              <a:defRPr/>
            </a:pPr>
            <a:r>
              <a:rPr lang="en-GB" sz="1800" b="1" kern="0" dirty="0">
                <a:solidFill>
                  <a:srgbClr val="000000"/>
                </a:solidFill>
                <a:ea typeface="Times New Roman" panose="02020603050405020304" pitchFamily="18" charset="0"/>
              </a:rPr>
              <a:t>L</a:t>
            </a:r>
            <a:r>
              <a:rPr kumimoji="0" lang="en-GB" sz="1800" b="1"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argely</a:t>
            </a:r>
            <a:r>
              <a:rPr kumimoji="0" lang="en-GB" sz="180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C PES</a:t>
            </a:r>
            <a:r>
              <a:rPr kumimoji="0" lang="en-GB" sz="180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endPar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153647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DF0D51-949F-CB54-D902-D9441EC4455E}"/>
              </a:ext>
            </a:extLst>
          </p:cNvPr>
          <p:cNvPicPr>
            <a:picLocks noChangeAspect="1"/>
          </p:cNvPicPr>
          <p:nvPr/>
        </p:nvPicPr>
        <p:blipFill rotWithShape="1">
          <a:blip r:embed="rId3"/>
          <a:srcRect l="29941" t="12293" r="26355" b="13472"/>
          <a:stretch/>
        </p:blipFill>
        <p:spPr>
          <a:xfrm>
            <a:off x="2737823" y="990600"/>
            <a:ext cx="3996318" cy="4800600"/>
          </a:xfrm>
          <a:prstGeom prst="rect">
            <a:avLst/>
          </a:prstGeom>
        </p:spPr>
      </p:pic>
      <p:sp>
        <p:nvSpPr>
          <p:cNvPr id="2" name="Title 1"/>
          <p:cNvSpPr>
            <a:spLocks noGrp="1"/>
          </p:cNvSpPr>
          <p:nvPr>
            <p:ph type="title"/>
          </p:nvPr>
        </p:nvSpPr>
        <p:spPr>
          <a:xfrm>
            <a:off x="457200" y="40462"/>
            <a:ext cx="8229600" cy="416738"/>
          </a:xfrm>
        </p:spPr>
        <p:txBody>
          <a:bodyPr/>
          <a:lstStyle/>
          <a:p>
            <a:pPr>
              <a:defRPr/>
            </a:pPr>
            <a:r>
              <a:rPr lang="en-US" sz="2400" b="1" dirty="0">
                <a:solidFill>
                  <a:srgbClr val="002060"/>
                </a:solidFill>
              </a:rPr>
              <a:t>W7 (</a:t>
            </a:r>
            <a:r>
              <a:rPr lang="en-US" sz="2400" b="1" dirty="0" err="1">
                <a:solidFill>
                  <a:srgbClr val="002060"/>
                </a:solidFill>
              </a:rPr>
              <a:t>Kosi</a:t>
            </a:r>
            <a:r>
              <a:rPr lang="en-US" sz="2400" b="1" dirty="0">
                <a:solidFill>
                  <a:srgbClr val="002060"/>
                </a:solidFill>
              </a:rPr>
              <a:t> &amp; Sibaya): Status quo</a:t>
            </a:r>
            <a:endParaRPr lang="en-ZA" sz="2400" b="1" dirty="0">
              <a:solidFill>
                <a:srgbClr val="002060"/>
              </a:solidFill>
            </a:endParaRPr>
          </a:p>
        </p:txBody>
      </p:sp>
      <p:cxnSp>
        <p:nvCxnSpPr>
          <p:cNvPr id="5" name="Straight Connector 4"/>
          <p:cNvCxnSpPr>
            <a:cxnSpLocks/>
          </p:cNvCxnSpPr>
          <p:nvPr/>
        </p:nvCxnSpPr>
        <p:spPr>
          <a:xfrm>
            <a:off x="2996773" y="489299"/>
            <a:ext cx="5690027" cy="0"/>
          </a:xfrm>
          <a:prstGeom prst="line">
            <a:avLst/>
          </a:prstGeom>
          <a:ln w="3175"/>
        </p:spPr>
        <p:style>
          <a:lnRef idx="2">
            <a:schemeClr val="accent1"/>
          </a:lnRef>
          <a:fillRef idx="0">
            <a:schemeClr val="accent1"/>
          </a:fillRef>
          <a:effectRef idx="1">
            <a:schemeClr val="accent1"/>
          </a:effectRef>
          <a:fontRef idx="minor">
            <a:schemeClr val="tx1"/>
          </a:fontRef>
        </p:style>
      </p:cxnSp>
      <p:sp>
        <p:nvSpPr>
          <p:cNvPr id="18" name="Arrow: Right 17">
            <a:extLst>
              <a:ext uri="{FF2B5EF4-FFF2-40B4-BE49-F238E27FC236}">
                <a16:creationId xmlns:a16="http://schemas.microsoft.com/office/drawing/2014/main" id="{FDA704AC-A3F7-246A-2EE1-34DA5EDBA067}"/>
              </a:ext>
            </a:extLst>
          </p:cNvPr>
          <p:cNvSpPr/>
          <p:nvPr/>
        </p:nvSpPr>
        <p:spPr>
          <a:xfrm rot="19827518">
            <a:off x="2540663" y="4006407"/>
            <a:ext cx="842874" cy="134971"/>
          </a:xfrm>
          <a:prstGeom prst="rightArrow">
            <a:avLst>
              <a:gd name="adj1" fmla="val 49063"/>
              <a:gd name="adj2" fmla="val 50000"/>
            </a:avLst>
          </a:prstGeom>
          <a:solidFill>
            <a:schemeClr val="tx1"/>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Arrow: Right 14">
            <a:extLst>
              <a:ext uri="{FF2B5EF4-FFF2-40B4-BE49-F238E27FC236}">
                <a16:creationId xmlns:a16="http://schemas.microsoft.com/office/drawing/2014/main" id="{FB267D89-7A91-FBFD-FE72-C6292DB551F0}"/>
              </a:ext>
            </a:extLst>
          </p:cNvPr>
          <p:cNvSpPr/>
          <p:nvPr/>
        </p:nvSpPr>
        <p:spPr>
          <a:xfrm rot="10800000">
            <a:off x="5586765" y="2425524"/>
            <a:ext cx="1323022" cy="180120"/>
          </a:xfrm>
          <a:prstGeom prst="rightArrow">
            <a:avLst/>
          </a:prstGeom>
          <a:solidFill>
            <a:schemeClr val="tx1"/>
          </a:solidFill>
          <a:ln w="28575" cap="flat" cmpd="sng" algn="ctr">
            <a:solidFill>
              <a:sysClr val="windowText" lastClr="000000"/>
            </a:solidFill>
            <a:prstDash val="solid"/>
            <a:miter lim="800000"/>
          </a:ln>
          <a:effectLst/>
        </p:spPr>
        <p:txBody>
          <a:bodyPr rtlCol="0" anchor="ctr"/>
          <a:lstStyle/>
          <a:p>
            <a:pPr algn="ctr" defTabSz="914400" eaLnBrk="1" fontAlgn="auto" hangingPunct="1">
              <a:spcBef>
                <a:spcPts val="0"/>
              </a:spcBef>
              <a:spcAft>
                <a:spcPts val="0"/>
              </a:spcAft>
            </a:pPr>
            <a:endParaRPr lang="en-GB" sz="1800" kern="0">
              <a:solidFill>
                <a:prstClr val="white"/>
              </a:solidFill>
              <a:latin typeface="Calibri" panose="020F0502020204030204"/>
            </a:endParaRPr>
          </a:p>
        </p:txBody>
      </p:sp>
      <p:sp>
        <p:nvSpPr>
          <p:cNvPr id="22" name="Rectangle: Rounded Corners 21">
            <a:extLst>
              <a:ext uri="{FF2B5EF4-FFF2-40B4-BE49-F238E27FC236}">
                <a16:creationId xmlns:a16="http://schemas.microsoft.com/office/drawing/2014/main" id="{FA9ADE5F-C936-7F17-8C79-7F9FEEF49871}"/>
              </a:ext>
            </a:extLst>
          </p:cNvPr>
          <p:cNvSpPr/>
          <p:nvPr/>
        </p:nvSpPr>
        <p:spPr>
          <a:xfrm>
            <a:off x="127909" y="3105973"/>
            <a:ext cx="2609913" cy="1466027"/>
          </a:xfrm>
          <a:prstGeom prst="roundRect">
            <a:avLst/>
          </a:prstGeom>
          <a:solidFill>
            <a:schemeClr val="bg1"/>
          </a:solidFill>
          <a:ln w="1905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IUA W70-b (Sibaya).</a:t>
            </a:r>
          </a:p>
          <a:p>
            <a:pPr marL="0" marR="0" lvl="0" indent="0" defTabSz="914400" eaLnBrk="1" fontAlgn="auto" latinLnBrk="0" hangingPunct="1">
              <a:lnSpc>
                <a:spcPct val="100000"/>
              </a:lnSpc>
              <a:spcBef>
                <a:spcPts val="0"/>
              </a:spcBef>
              <a:spcAft>
                <a:spcPts val="0"/>
              </a:spcAft>
              <a:buClrTx/>
              <a:buSzTx/>
              <a:buFontTx/>
              <a:buNone/>
              <a:tabLst/>
              <a:defRPr/>
            </a:pPr>
            <a:r>
              <a:rPr lang="en-GB" sz="1800" kern="0" dirty="0">
                <a:solidFill>
                  <a:srgbClr val="000000"/>
                </a:solidFill>
                <a:ea typeface="Times New Roman" panose="02020603050405020304" pitchFamily="18" charset="0"/>
              </a:rPr>
              <a:t>Water quality impacts from township and hospital.</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D </a:t>
            </a:r>
            <a:r>
              <a:rPr lang="en-GB" sz="1800" b="1" kern="0" dirty="0">
                <a:solidFill>
                  <a:srgbClr val="000000"/>
                </a:solidFill>
                <a:ea typeface="Times New Roman" panose="02020603050405020304" pitchFamily="18" charset="0"/>
              </a:rPr>
              <a:t>PES</a:t>
            </a:r>
            <a:r>
              <a:rPr kumimoji="0" lang="en-GB" sz="180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endPar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p:txBody>
      </p:sp>
      <p:sp>
        <p:nvSpPr>
          <p:cNvPr id="12" name="Rectangle: Rounded Corners 11">
            <a:extLst>
              <a:ext uri="{FF2B5EF4-FFF2-40B4-BE49-F238E27FC236}">
                <a16:creationId xmlns:a16="http://schemas.microsoft.com/office/drawing/2014/main" id="{44952624-88E3-72CB-2BDA-F1DBECC59F0D}"/>
              </a:ext>
            </a:extLst>
          </p:cNvPr>
          <p:cNvSpPr/>
          <p:nvPr/>
        </p:nvSpPr>
        <p:spPr>
          <a:xfrm>
            <a:off x="6344526" y="1038638"/>
            <a:ext cx="2494674" cy="2134042"/>
          </a:xfrm>
          <a:prstGeom prst="roundRect">
            <a:avLst/>
          </a:prstGeom>
          <a:solidFill>
            <a:schemeClr val="bg1"/>
          </a:solidFill>
          <a:ln w="1905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IUA W70-a (</a:t>
            </a:r>
            <a:r>
              <a:rPr kumimoji="0" lang="en-GB" sz="1800" b="1"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Kosi</a:t>
            </a:r>
            <a:r>
              <a:rPr kumimoji="0" lang="en-GB"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lang="en-GB" sz="1800" b="1" kern="0" dirty="0">
              <a:solidFill>
                <a:srgbClr val="000000"/>
              </a:solidFill>
              <a:ea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GB" sz="1800" b="1" kern="0" dirty="0">
                <a:solidFill>
                  <a:srgbClr val="000000"/>
                </a:solidFill>
                <a:ea typeface="Times New Roman" panose="02020603050405020304" pitchFamily="18" charset="0"/>
              </a:rPr>
              <a:t>B PES </a:t>
            </a:r>
            <a:r>
              <a:rPr lang="en-GB" sz="1800" kern="0" dirty="0">
                <a:solidFill>
                  <a:srgbClr val="000000"/>
                </a:solidFill>
                <a:ea typeface="Times New Roman" panose="02020603050405020304" pitchFamily="18" charset="0"/>
              </a:rPr>
              <a:t>in </a:t>
            </a:r>
            <a:r>
              <a:rPr lang="en-GB" sz="1800" kern="0" dirty="0" err="1">
                <a:solidFill>
                  <a:srgbClr val="000000"/>
                </a:solidFill>
                <a:ea typeface="Times New Roman" panose="02020603050405020304" pitchFamily="18" charset="0"/>
              </a:rPr>
              <a:t>Isimangaliso</a:t>
            </a:r>
            <a:r>
              <a:rPr lang="en-GB" sz="1800" kern="0" dirty="0">
                <a:solidFill>
                  <a:srgbClr val="000000"/>
                </a:solidFill>
                <a:ea typeface="Times New Roman" panose="02020603050405020304" pitchFamily="18" charset="0"/>
              </a:rPr>
              <a:t> Wetland Park and </a:t>
            </a:r>
            <a:r>
              <a:rPr lang="en-GB" sz="1800" b="1" kern="0" dirty="0">
                <a:solidFill>
                  <a:srgbClr val="000000"/>
                </a:solidFill>
                <a:ea typeface="Times New Roman" panose="02020603050405020304" pitchFamily="18" charset="0"/>
              </a:rPr>
              <a:t>C PES </a:t>
            </a:r>
            <a:r>
              <a:rPr lang="en-GB" sz="1800" kern="0" dirty="0">
                <a:solidFill>
                  <a:srgbClr val="000000"/>
                </a:solidFill>
                <a:ea typeface="Times New Roman" panose="02020603050405020304" pitchFamily="18" charset="0"/>
              </a:rPr>
              <a:t>outside (urban areas, WWRW, forestry). </a:t>
            </a:r>
          </a:p>
        </p:txBody>
      </p:sp>
    </p:spTree>
    <p:extLst>
      <p:ext uri="{BB962C8B-B14F-4D97-AF65-F5344CB8AC3E}">
        <p14:creationId xmlns:p14="http://schemas.microsoft.com/office/powerpoint/2010/main" val="3035921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93CF3EE-363B-1D29-D5A1-BD81B683F38B}"/>
              </a:ext>
            </a:extLst>
          </p:cNvPr>
          <p:cNvSpPr txBox="1"/>
          <p:nvPr/>
        </p:nvSpPr>
        <p:spPr>
          <a:xfrm>
            <a:off x="1219200" y="990600"/>
            <a:ext cx="6858000" cy="3416320"/>
          </a:xfrm>
          <a:prstGeom prst="rect">
            <a:avLst/>
          </a:prstGeom>
          <a:noFill/>
        </p:spPr>
        <p:txBody>
          <a:bodyPr wrap="square" rtlCol="0">
            <a:spAutoFit/>
          </a:bodyPr>
          <a:lstStyle/>
          <a:p>
            <a:pPr algn="ctr"/>
            <a:r>
              <a:rPr lang="en-ZA" sz="4000" b="1" dirty="0"/>
              <a:t>8.1.2 &amp; 8.1.3 RIVER STATUS QUO &amp; IUA DELINEATION</a:t>
            </a:r>
          </a:p>
          <a:p>
            <a:pPr algn="ctr"/>
            <a:endParaRPr lang="en-ZA" sz="4000" b="1" dirty="0"/>
          </a:p>
          <a:p>
            <a:pPr algn="ctr"/>
            <a:r>
              <a:rPr lang="en-ZA" sz="2800" b="1" dirty="0"/>
              <a:t>Delana Louw</a:t>
            </a:r>
          </a:p>
          <a:p>
            <a:pPr algn="ctr"/>
            <a:r>
              <a:rPr lang="en-ZA" sz="2800" b="1" dirty="0"/>
              <a:t>Rivers for Africa</a:t>
            </a:r>
          </a:p>
        </p:txBody>
      </p:sp>
    </p:spTree>
    <p:extLst>
      <p:ext uri="{BB962C8B-B14F-4D97-AF65-F5344CB8AC3E}">
        <p14:creationId xmlns:p14="http://schemas.microsoft.com/office/powerpoint/2010/main" val="393581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79A839-670C-4F39-A22A-AD76FD8BEFCD}"/>
              </a:ext>
            </a:extLst>
          </p:cNvPr>
          <p:cNvSpPr txBox="1"/>
          <p:nvPr/>
        </p:nvSpPr>
        <p:spPr>
          <a:xfrm>
            <a:off x="324657" y="245422"/>
            <a:ext cx="8362143" cy="1277273"/>
          </a:xfrm>
          <a:prstGeom prst="rect">
            <a:avLst/>
          </a:prstGeom>
          <a:noFill/>
        </p:spPr>
        <p:txBody>
          <a:bodyPr wrap="square" rtlCol="0">
            <a:spAutoFit/>
          </a:bodyPr>
          <a:lstStyle/>
          <a:p>
            <a:pPr algn="ctr"/>
            <a:r>
              <a:rPr lang="en-US" sz="2800" b="1" dirty="0">
                <a:solidFill>
                  <a:srgbClr val="002060"/>
                </a:solidFill>
              </a:rPr>
              <a:t>DELINEATION AND INTEGRATED UNITS OF ANALYSIS</a:t>
            </a:r>
            <a:br>
              <a:rPr lang="en-US" sz="2400" b="1" dirty="0">
                <a:solidFill>
                  <a:srgbClr val="002060"/>
                </a:solidFill>
              </a:rPr>
            </a:br>
            <a:endParaRPr lang="en-GB" sz="2100" b="1" dirty="0">
              <a:cs typeface="Arial" panose="020B0604020202020204" pitchFamily="34" charset="0"/>
            </a:endParaRPr>
          </a:p>
        </p:txBody>
      </p:sp>
      <p:sp>
        <p:nvSpPr>
          <p:cNvPr id="5" name="TextBox 4">
            <a:extLst>
              <a:ext uri="{FF2B5EF4-FFF2-40B4-BE49-F238E27FC236}">
                <a16:creationId xmlns:a16="http://schemas.microsoft.com/office/drawing/2014/main" id="{8509D6EF-6A2C-45CA-8857-67D74ACA16FE}"/>
              </a:ext>
            </a:extLst>
          </p:cNvPr>
          <p:cNvSpPr txBox="1"/>
          <p:nvPr/>
        </p:nvSpPr>
        <p:spPr>
          <a:xfrm>
            <a:off x="324657" y="1439127"/>
            <a:ext cx="8229601" cy="1200329"/>
          </a:xfrm>
          <a:prstGeom prst="rect">
            <a:avLst/>
          </a:prstGeom>
          <a:noFill/>
        </p:spPr>
        <p:txBody>
          <a:bodyPr wrap="square" rtlCol="0">
            <a:spAutoFit/>
          </a:bodyPr>
          <a:lstStyle/>
          <a:p>
            <a:r>
              <a:rPr lang="en-ZA" b="1" dirty="0">
                <a:cs typeface="Arial" panose="020B0604020202020204" pitchFamily="34" charset="0"/>
              </a:rPr>
              <a:t>To understand what IUAs are and why delineation is required, i.e., the context, we need to remind ourselves of the basics.</a:t>
            </a:r>
            <a:endParaRPr lang="en-GB" b="1" dirty="0">
              <a:cs typeface="Arial" panose="020B0604020202020204" pitchFamily="34" charset="0"/>
            </a:endParaRPr>
          </a:p>
        </p:txBody>
      </p:sp>
      <p:sp>
        <p:nvSpPr>
          <p:cNvPr id="6" name="Rectangle 2">
            <a:extLst>
              <a:ext uri="{FF2B5EF4-FFF2-40B4-BE49-F238E27FC236}">
                <a16:creationId xmlns:a16="http://schemas.microsoft.com/office/drawing/2014/main" id="{730553E9-FF40-43D4-B279-087E02810506}"/>
              </a:ext>
            </a:extLst>
          </p:cNvPr>
          <p:cNvSpPr txBox="1">
            <a:spLocks noChangeArrowheads="1"/>
          </p:cNvSpPr>
          <p:nvPr/>
        </p:nvSpPr>
        <p:spPr>
          <a:xfrm>
            <a:off x="1499118" y="2506952"/>
            <a:ext cx="5724144" cy="433388"/>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2400" b="1" dirty="0">
                <a:solidFill>
                  <a:prstClr val="black"/>
                </a:solidFill>
                <a:latin typeface="Arial" panose="020B0604020202020204" pitchFamily="34" charset="0"/>
                <a:cs typeface="Arial" panose="020B0604020202020204" pitchFamily="34" charset="0"/>
              </a:rPr>
              <a:t>What is Classification?</a:t>
            </a:r>
          </a:p>
        </p:txBody>
      </p:sp>
      <p:sp>
        <p:nvSpPr>
          <p:cNvPr id="7" name="TextBox 6">
            <a:extLst>
              <a:ext uri="{FF2B5EF4-FFF2-40B4-BE49-F238E27FC236}">
                <a16:creationId xmlns:a16="http://schemas.microsoft.com/office/drawing/2014/main" id="{B0E50F58-F37C-4545-A9B7-B89384E61DA8}"/>
              </a:ext>
            </a:extLst>
          </p:cNvPr>
          <p:cNvSpPr txBox="1"/>
          <p:nvPr/>
        </p:nvSpPr>
        <p:spPr>
          <a:xfrm>
            <a:off x="1499118" y="3165902"/>
            <a:ext cx="5724144" cy="415498"/>
          </a:xfrm>
          <a:prstGeom prst="rect">
            <a:avLst/>
          </a:prstGeom>
          <a:noFill/>
        </p:spPr>
        <p:txBody>
          <a:bodyPr wrap="square" rtlCol="0">
            <a:spAutoFit/>
          </a:bodyPr>
          <a:lstStyle/>
          <a:p>
            <a:pPr algn="ctr"/>
            <a:r>
              <a:rPr lang="en-ZA" sz="2100" b="1" dirty="0">
                <a:solidFill>
                  <a:prstClr val="black"/>
                </a:solidFill>
                <a:latin typeface="Futura Md BT" panose="020B0602020204020303" pitchFamily="34" charset="0"/>
                <a:cs typeface="Aharoni" panose="02010803020104030203" pitchFamily="2" charset="-79"/>
              </a:rPr>
              <a:t>Balance between</a:t>
            </a:r>
          </a:p>
        </p:txBody>
      </p:sp>
      <p:sp>
        <p:nvSpPr>
          <p:cNvPr id="8" name="TextBox 7">
            <a:extLst>
              <a:ext uri="{FF2B5EF4-FFF2-40B4-BE49-F238E27FC236}">
                <a16:creationId xmlns:a16="http://schemas.microsoft.com/office/drawing/2014/main" id="{42C7258A-7723-4239-9900-49170650E42B}"/>
              </a:ext>
            </a:extLst>
          </p:cNvPr>
          <p:cNvSpPr txBox="1"/>
          <p:nvPr/>
        </p:nvSpPr>
        <p:spPr>
          <a:xfrm>
            <a:off x="1499118" y="3615462"/>
            <a:ext cx="2218666" cy="738664"/>
          </a:xfrm>
          <a:prstGeom prst="rect">
            <a:avLst/>
          </a:prstGeom>
          <a:noFill/>
        </p:spPr>
        <p:txBody>
          <a:bodyPr wrap="square" rtlCol="0">
            <a:spAutoFit/>
          </a:bodyPr>
          <a:lstStyle/>
          <a:p>
            <a:pPr algn="ctr"/>
            <a:r>
              <a:rPr lang="en-ZA" sz="2100" dirty="0">
                <a:solidFill>
                  <a:srgbClr val="00B050"/>
                </a:solidFill>
                <a:latin typeface="Futura Md BT" panose="020B0602020204020303" pitchFamily="34" charset="0"/>
                <a:cs typeface="Aharoni" panose="02010803020104030203" pitchFamily="2" charset="-79"/>
              </a:rPr>
              <a:t>Protection</a:t>
            </a:r>
          </a:p>
          <a:p>
            <a:pPr algn="ctr"/>
            <a:r>
              <a:rPr lang="en-ZA" sz="2100" dirty="0">
                <a:solidFill>
                  <a:srgbClr val="00B050"/>
                </a:solidFill>
                <a:latin typeface="Futura Md BT" panose="020B0602020204020303" pitchFamily="34" charset="0"/>
                <a:cs typeface="Aharoni" panose="02010803020104030203" pitchFamily="2" charset="-79"/>
              </a:rPr>
              <a:t>(Ecology)</a:t>
            </a:r>
          </a:p>
        </p:txBody>
      </p:sp>
      <p:sp>
        <p:nvSpPr>
          <p:cNvPr id="9" name="TextBox 8">
            <a:extLst>
              <a:ext uri="{FF2B5EF4-FFF2-40B4-BE49-F238E27FC236}">
                <a16:creationId xmlns:a16="http://schemas.microsoft.com/office/drawing/2014/main" id="{71B8DF4A-FA26-4CA5-8C73-66779B2A8F5E}"/>
              </a:ext>
            </a:extLst>
          </p:cNvPr>
          <p:cNvSpPr txBox="1"/>
          <p:nvPr/>
        </p:nvSpPr>
        <p:spPr>
          <a:xfrm>
            <a:off x="4774816" y="3753433"/>
            <a:ext cx="1719072" cy="415498"/>
          </a:xfrm>
          <a:prstGeom prst="rect">
            <a:avLst/>
          </a:prstGeom>
          <a:noFill/>
        </p:spPr>
        <p:txBody>
          <a:bodyPr wrap="square" rtlCol="0">
            <a:spAutoFit/>
          </a:bodyPr>
          <a:lstStyle/>
          <a:p>
            <a:pPr algn="ctr"/>
            <a:r>
              <a:rPr lang="en-ZA" sz="2100" dirty="0">
                <a:solidFill>
                  <a:srgbClr val="F79646">
                    <a:lumMod val="75000"/>
                  </a:srgbClr>
                </a:solidFill>
                <a:latin typeface="Futura Md BT" panose="020B0602020204020303" pitchFamily="34" charset="0"/>
                <a:cs typeface="Aharoni" panose="02010803020104030203" pitchFamily="2" charset="-79"/>
              </a:rPr>
              <a:t>Use</a:t>
            </a:r>
          </a:p>
        </p:txBody>
      </p:sp>
      <p:sp>
        <p:nvSpPr>
          <p:cNvPr id="10" name="TextBox 9">
            <a:extLst>
              <a:ext uri="{FF2B5EF4-FFF2-40B4-BE49-F238E27FC236}">
                <a16:creationId xmlns:a16="http://schemas.microsoft.com/office/drawing/2014/main" id="{9C51D4E6-893B-4C8A-9DE6-D361CC463AD2}"/>
              </a:ext>
            </a:extLst>
          </p:cNvPr>
          <p:cNvSpPr txBox="1"/>
          <p:nvPr/>
        </p:nvSpPr>
        <p:spPr>
          <a:xfrm>
            <a:off x="1790168" y="5328187"/>
            <a:ext cx="2011680" cy="646331"/>
          </a:xfrm>
          <a:prstGeom prst="rect">
            <a:avLst/>
          </a:prstGeom>
          <a:noFill/>
        </p:spPr>
        <p:txBody>
          <a:bodyPr wrap="square" rtlCol="0">
            <a:spAutoFit/>
          </a:bodyPr>
          <a:lstStyle/>
          <a:p>
            <a:pPr algn="ctr"/>
            <a:r>
              <a:rPr lang="en-ZA" sz="1800" dirty="0">
                <a:solidFill>
                  <a:srgbClr val="00B050"/>
                </a:solidFill>
                <a:latin typeface="Futura Md BT" panose="020B0602020204020303" pitchFamily="34" charset="0"/>
                <a:cs typeface="Aharoni" panose="02010803020104030203" pitchFamily="2" charset="-79"/>
              </a:rPr>
              <a:t>Expressed as Ecological state</a:t>
            </a:r>
          </a:p>
        </p:txBody>
      </p:sp>
      <p:sp>
        <p:nvSpPr>
          <p:cNvPr id="11" name="TextBox 10">
            <a:extLst>
              <a:ext uri="{FF2B5EF4-FFF2-40B4-BE49-F238E27FC236}">
                <a16:creationId xmlns:a16="http://schemas.microsoft.com/office/drawing/2014/main" id="{95F63FB8-2469-4CDF-AE17-2BCB9F8E4D9D}"/>
              </a:ext>
            </a:extLst>
          </p:cNvPr>
          <p:cNvSpPr txBox="1"/>
          <p:nvPr/>
        </p:nvSpPr>
        <p:spPr>
          <a:xfrm>
            <a:off x="4140540" y="5316100"/>
            <a:ext cx="2987624" cy="646331"/>
          </a:xfrm>
          <a:prstGeom prst="rect">
            <a:avLst/>
          </a:prstGeom>
          <a:noFill/>
        </p:spPr>
        <p:txBody>
          <a:bodyPr wrap="square" rtlCol="0">
            <a:spAutoFit/>
          </a:bodyPr>
          <a:lstStyle/>
          <a:p>
            <a:pPr algn="ctr"/>
            <a:r>
              <a:rPr lang="en-ZA" sz="1800" dirty="0">
                <a:solidFill>
                  <a:srgbClr val="F79646">
                    <a:lumMod val="75000"/>
                  </a:srgbClr>
                </a:solidFill>
                <a:latin typeface="Futura Md BT" panose="020B0602020204020303" pitchFamily="34" charset="0"/>
                <a:cs typeface="Aharoni" panose="02010803020104030203" pitchFamily="2" charset="-79"/>
              </a:rPr>
              <a:t>includes Water balance, quality, socio-economics</a:t>
            </a:r>
          </a:p>
        </p:txBody>
      </p:sp>
      <p:pic>
        <p:nvPicPr>
          <p:cNvPr id="12" name="Picture 11">
            <a:extLst>
              <a:ext uri="{FF2B5EF4-FFF2-40B4-BE49-F238E27FC236}">
                <a16:creationId xmlns:a16="http://schemas.microsoft.com/office/drawing/2014/main" id="{18787D27-E794-4206-8842-6AB21B1D7C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8856" y="4352746"/>
            <a:ext cx="1474307" cy="953737"/>
          </a:xfrm>
          <a:prstGeom prst="rect">
            <a:avLst/>
          </a:prstGeom>
        </p:spPr>
      </p:pic>
      <p:pic>
        <p:nvPicPr>
          <p:cNvPr id="13" name="Picture 12">
            <a:extLst>
              <a:ext uri="{FF2B5EF4-FFF2-40B4-BE49-F238E27FC236}">
                <a16:creationId xmlns:a16="http://schemas.microsoft.com/office/drawing/2014/main" id="{4C8208DD-80B1-49A6-8524-48F75FE4F72D}"/>
              </a:ext>
            </a:extLst>
          </p:cNvPr>
          <p:cNvPicPr>
            <a:picLocks noChangeAspect="1"/>
          </p:cNvPicPr>
          <p:nvPr/>
        </p:nvPicPr>
        <p:blipFill>
          <a:blip r:embed="rId3" cstate="print">
            <a:duotone>
              <a:prstClr val="black"/>
              <a:srgbClr val="4BACC6">
                <a:tint val="45000"/>
                <a:satMod val="400000"/>
              </a:srgbClr>
            </a:duotone>
            <a:extLst>
              <a:ext uri="{28A0092B-C50C-407E-A947-70E740481C1C}">
                <a14:useLocalDpi xmlns:a14="http://schemas.microsoft.com/office/drawing/2010/main" val="0"/>
              </a:ext>
            </a:extLst>
          </a:blip>
          <a:stretch>
            <a:fillRect/>
          </a:stretch>
        </p:blipFill>
        <p:spPr>
          <a:xfrm>
            <a:off x="5239807" y="4282994"/>
            <a:ext cx="987320" cy="987320"/>
          </a:xfrm>
          <a:prstGeom prst="rect">
            <a:avLst/>
          </a:prstGeom>
        </p:spPr>
      </p:pic>
      <p:sp>
        <p:nvSpPr>
          <p:cNvPr id="14" name="TextBox 13">
            <a:extLst>
              <a:ext uri="{FF2B5EF4-FFF2-40B4-BE49-F238E27FC236}">
                <a16:creationId xmlns:a16="http://schemas.microsoft.com/office/drawing/2014/main" id="{B1511846-B4DE-4E0C-8D02-7F88E9350159}"/>
              </a:ext>
            </a:extLst>
          </p:cNvPr>
          <p:cNvSpPr txBox="1"/>
          <p:nvPr/>
        </p:nvSpPr>
        <p:spPr>
          <a:xfrm>
            <a:off x="4036408" y="4361156"/>
            <a:ext cx="795866" cy="646331"/>
          </a:xfrm>
          <a:prstGeom prst="rect">
            <a:avLst/>
          </a:prstGeom>
          <a:noFill/>
        </p:spPr>
        <p:txBody>
          <a:bodyPr wrap="square" rtlCol="0">
            <a:spAutoFit/>
          </a:bodyPr>
          <a:lstStyle>
            <a:defPPr>
              <a:defRPr lang="en-US"/>
            </a:defPPr>
            <a:lvl1pPr algn="ctr">
              <a:defRPr sz="4000">
                <a:solidFill>
                  <a:srgbClr val="00B050"/>
                </a:solidFill>
                <a:latin typeface="Futura Md BT" panose="020B0602020204020303" pitchFamily="34" charset="0"/>
                <a:cs typeface="Aharoni" panose="02010803020104030203" pitchFamily="2" charset="-79"/>
              </a:defRPr>
            </a:lvl1pPr>
          </a:lstStyle>
          <a:p>
            <a:pPr defTabSz="685800" eaLnBrk="1" fontAlgn="auto" hangingPunct="1">
              <a:spcBef>
                <a:spcPts val="0"/>
              </a:spcBef>
              <a:spcAft>
                <a:spcPts val="0"/>
              </a:spcAft>
              <a:defRPr/>
            </a:pPr>
            <a:r>
              <a:rPr lang="en-ZA" sz="3600" kern="0" dirty="0">
                <a:solidFill>
                  <a:prstClr val="black"/>
                </a:solidFill>
              </a:rPr>
              <a:t>&amp;</a:t>
            </a:r>
          </a:p>
        </p:txBody>
      </p:sp>
      <p:cxnSp>
        <p:nvCxnSpPr>
          <p:cNvPr id="15" name="Straight Connector 14">
            <a:extLst>
              <a:ext uri="{FF2B5EF4-FFF2-40B4-BE49-F238E27FC236}">
                <a16:creationId xmlns:a16="http://schemas.microsoft.com/office/drawing/2014/main" id="{0969C8B8-CFEE-4A5F-B635-942029C68405}"/>
              </a:ext>
            </a:extLst>
          </p:cNvPr>
          <p:cNvCxnSpPr/>
          <p:nvPr/>
        </p:nvCxnSpPr>
        <p:spPr>
          <a:xfrm>
            <a:off x="381000" y="1295400"/>
            <a:ext cx="8229600" cy="0"/>
          </a:xfrm>
          <a:prstGeom prst="line">
            <a:avLst/>
          </a:prstGeom>
          <a:ln w="31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8097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65E7812-5E42-482D-AAA7-AB189929F6F4}"/>
              </a:ext>
            </a:extLst>
          </p:cNvPr>
          <p:cNvGraphicFramePr>
            <a:graphicFrameLocks noGrp="1"/>
          </p:cNvGraphicFramePr>
          <p:nvPr>
            <p:extLst>
              <p:ext uri="{D42A27DB-BD31-4B8C-83A1-F6EECF244321}">
                <p14:modId xmlns:p14="http://schemas.microsoft.com/office/powerpoint/2010/main" val="3867639825"/>
              </p:ext>
            </p:extLst>
          </p:nvPr>
        </p:nvGraphicFramePr>
        <p:xfrm>
          <a:off x="2166592" y="2083137"/>
          <a:ext cx="4643236" cy="3638355"/>
        </p:xfrm>
        <a:graphic>
          <a:graphicData uri="http://schemas.openxmlformats.org/drawingml/2006/table">
            <a:tbl>
              <a:tblPr firstRow="1" bandRow="1">
                <a:tableStyleId>{5C22544A-7EE6-4342-B048-85BDC9FD1C3A}</a:tableStyleId>
              </a:tblPr>
              <a:tblGrid>
                <a:gridCol w="1105667">
                  <a:extLst>
                    <a:ext uri="{9D8B030D-6E8A-4147-A177-3AD203B41FA5}">
                      <a16:colId xmlns:a16="http://schemas.microsoft.com/office/drawing/2014/main" val="20000"/>
                    </a:ext>
                  </a:extLst>
                </a:gridCol>
                <a:gridCol w="3537569">
                  <a:extLst>
                    <a:ext uri="{9D8B030D-6E8A-4147-A177-3AD203B41FA5}">
                      <a16:colId xmlns:a16="http://schemas.microsoft.com/office/drawing/2014/main" val="20001"/>
                    </a:ext>
                  </a:extLst>
                </a:gridCol>
              </a:tblGrid>
              <a:tr h="317498">
                <a:tc>
                  <a:txBody>
                    <a:bodyPr/>
                    <a:lstStyle/>
                    <a:p>
                      <a:pPr algn="ctr"/>
                      <a:r>
                        <a:rPr lang="en-ZA" sz="1400" dirty="0">
                          <a:solidFill>
                            <a:schemeClr val="tx1">
                              <a:lumMod val="95000"/>
                              <a:lumOff val="5000"/>
                            </a:schemeClr>
                          </a:solidFill>
                          <a:latin typeface="Futura Md BT" panose="020B0602020204020303" pitchFamily="34" charset="0"/>
                        </a:rPr>
                        <a:t>CLASSES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ZA" sz="1400" dirty="0">
                          <a:solidFill>
                            <a:schemeClr val="tx1">
                              <a:lumMod val="95000"/>
                              <a:lumOff val="5000"/>
                            </a:schemeClr>
                          </a:solidFill>
                          <a:latin typeface="Futura Md BT" panose="020B0602020204020303" pitchFamily="34" charset="0"/>
                        </a:rPr>
                        <a:t>DESCRIPTION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003980">
                <a:tc>
                  <a:txBody>
                    <a:bodyPr/>
                    <a:lstStyle/>
                    <a:p>
                      <a:r>
                        <a:rPr lang="en-ZA" sz="1400" dirty="0">
                          <a:solidFill>
                            <a:schemeClr val="tx1">
                              <a:lumMod val="95000"/>
                              <a:lumOff val="5000"/>
                            </a:schemeClr>
                          </a:solidFill>
                          <a:latin typeface="Futura Md BT" panose="020B0602020204020303" pitchFamily="34" charset="0"/>
                        </a:rPr>
                        <a:t>I</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ZA" sz="1800" dirty="0">
                          <a:solidFill>
                            <a:schemeClr val="tx1">
                              <a:lumMod val="95000"/>
                              <a:lumOff val="5000"/>
                            </a:schemeClr>
                          </a:solidFill>
                          <a:latin typeface="Futura Md BT" panose="020B0602020204020303" pitchFamily="34" charset="0"/>
                        </a:rPr>
                        <a:t>Ecology:</a:t>
                      </a:r>
                      <a:r>
                        <a:rPr lang="en-ZA" sz="1800" baseline="0" dirty="0">
                          <a:solidFill>
                            <a:schemeClr val="tx1">
                              <a:lumMod val="95000"/>
                              <a:lumOff val="5000"/>
                            </a:schemeClr>
                          </a:solidFill>
                          <a:latin typeface="Futura Md BT" panose="020B0602020204020303" pitchFamily="34" charset="0"/>
                        </a:rPr>
                        <a:t>  Mostly in good condition</a:t>
                      </a:r>
                    </a:p>
                    <a:p>
                      <a:r>
                        <a:rPr lang="en-ZA" sz="1800" dirty="0">
                          <a:solidFill>
                            <a:schemeClr val="tx1">
                              <a:lumMod val="95000"/>
                              <a:lumOff val="5000"/>
                            </a:schemeClr>
                          </a:solidFill>
                          <a:latin typeface="Futura Md BT" panose="020B0602020204020303" pitchFamily="34" charset="0"/>
                        </a:rPr>
                        <a:t>Use:  Minimal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003980">
                <a:tc>
                  <a:txBody>
                    <a:bodyPr/>
                    <a:lstStyle/>
                    <a:p>
                      <a:r>
                        <a:rPr lang="en-ZA" sz="1400" dirty="0">
                          <a:solidFill>
                            <a:schemeClr val="tx1">
                              <a:lumMod val="95000"/>
                              <a:lumOff val="5000"/>
                            </a:schemeClr>
                          </a:solidFill>
                          <a:latin typeface="Futura Md BT" panose="020B0602020204020303" pitchFamily="34" charset="0"/>
                        </a:rPr>
                        <a:t>II</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r>
                        <a:rPr lang="en-ZA" sz="1800" dirty="0">
                          <a:solidFill>
                            <a:schemeClr val="tx1">
                              <a:lumMod val="95000"/>
                              <a:lumOff val="5000"/>
                            </a:schemeClr>
                          </a:solidFill>
                          <a:latin typeface="Futura Md BT" panose="020B0602020204020303" pitchFamily="34" charset="0"/>
                        </a:rPr>
                        <a:t>Ecology: Mostly in moderate condition</a:t>
                      </a:r>
                    </a:p>
                    <a:p>
                      <a:r>
                        <a:rPr lang="en-ZA" sz="1800" dirty="0">
                          <a:solidFill>
                            <a:schemeClr val="tx1">
                              <a:lumMod val="95000"/>
                              <a:lumOff val="5000"/>
                            </a:schemeClr>
                          </a:solidFill>
                          <a:latin typeface="Futura Md BT" panose="020B0602020204020303" pitchFamily="34" charset="0"/>
                        </a:rPr>
                        <a:t>Use: Medium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312897">
                <a:tc>
                  <a:txBody>
                    <a:bodyPr/>
                    <a:lstStyle/>
                    <a:p>
                      <a:r>
                        <a:rPr lang="en-ZA" sz="1400" dirty="0">
                          <a:solidFill>
                            <a:schemeClr val="tx1">
                              <a:lumMod val="95000"/>
                              <a:lumOff val="5000"/>
                            </a:schemeClr>
                          </a:solidFill>
                          <a:latin typeface="Futura Md BT" panose="020B0602020204020303" pitchFamily="34" charset="0"/>
                        </a:rPr>
                        <a:t>III</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en-ZA" sz="1800" dirty="0">
                          <a:solidFill>
                            <a:schemeClr val="tx1">
                              <a:lumMod val="95000"/>
                              <a:lumOff val="5000"/>
                            </a:schemeClr>
                          </a:solidFill>
                          <a:latin typeface="Futura Md BT" panose="020B0602020204020303" pitchFamily="34" charset="0"/>
                        </a:rPr>
                        <a:t>Ecology:  Mostly in poor condition</a:t>
                      </a:r>
                    </a:p>
                    <a:p>
                      <a:r>
                        <a:rPr lang="en-ZA" sz="1800" dirty="0">
                          <a:solidFill>
                            <a:schemeClr val="tx1">
                              <a:lumMod val="95000"/>
                              <a:lumOff val="5000"/>
                            </a:schemeClr>
                          </a:solidFill>
                          <a:latin typeface="Futura Md BT" panose="020B0602020204020303" pitchFamily="34" charset="0"/>
                        </a:rPr>
                        <a:t>Use:  High –</a:t>
                      </a:r>
                      <a:r>
                        <a:rPr lang="en-ZA" sz="1800" baseline="0" dirty="0">
                          <a:solidFill>
                            <a:schemeClr val="tx1">
                              <a:lumMod val="95000"/>
                              <a:lumOff val="5000"/>
                            </a:schemeClr>
                          </a:solidFill>
                          <a:latin typeface="Futura Md BT" panose="020B0602020204020303" pitchFamily="34" charset="0"/>
                        </a:rPr>
                        <a:t> work horse river.</a:t>
                      </a:r>
                      <a:endParaRPr lang="en-ZA" sz="1800" dirty="0">
                        <a:solidFill>
                          <a:schemeClr val="tx1">
                            <a:lumMod val="95000"/>
                            <a:lumOff val="5000"/>
                          </a:schemeClr>
                        </a:solidFill>
                        <a:latin typeface="Futura Md BT" panose="020B0602020204020303"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pic>
        <p:nvPicPr>
          <p:cNvPr id="3" name="Picture 2">
            <a:extLst>
              <a:ext uri="{FF2B5EF4-FFF2-40B4-BE49-F238E27FC236}">
                <a16:creationId xmlns:a16="http://schemas.microsoft.com/office/drawing/2014/main" id="{886BDBEC-8F62-460F-9F7B-3DAD10E82C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63333" y="2434140"/>
            <a:ext cx="1442221" cy="932980"/>
          </a:xfrm>
          <a:prstGeom prst="rect">
            <a:avLst/>
          </a:prstGeom>
        </p:spPr>
      </p:pic>
      <p:pic>
        <p:nvPicPr>
          <p:cNvPr id="4" name="Picture 3">
            <a:extLst>
              <a:ext uri="{FF2B5EF4-FFF2-40B4-BE49-F238E27FC236}">
                <a16:creationId xmlns:a16="http://schemas.microsoft.com/office/drawing/2014/main" id="{806FCB74-7FA7-4E45-8628-7CBF710359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02055" y="3594253"/>
            <a:ext cx="1392542" cy="907170"/>
          </a:xfrm>
          <a:prstGeom prst="rect">
            <a:avLst/>
          </a:prstGeom>
        </p:spPr>
      </p:pic>
      <p:pic>
        <p:nvPicPr>
          <p:cNvPr id="5" name="Picture 4">
            <a:extLst>
              <a:ext uri="{FF2B5EF4-FFF2-40B4-BE49-F238E27FC236}">
                <a16:creationId xmlns:a16="http://schemas.microsoft.com/office/drawing/2014/main" id="{3E6DED76-3411-4D3E-A7A6-4C6F734519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42879" y="4835671"/>
            <a:ext cx="1380067" cy="885821"/>
          </a:xfrm>
          <a:prstGeom prst="rect">
            <a:avLst/>
          </a:prstGeom>
        </p:spPr>
      </p:pic>
      <p:sp>
        <p:nvSpPr>
          <p:cNvPr id="9" name="TextBox 8">
            <a:extLst>
              <a:ext uri="{FF2B5EF4-FFF2-40B4-BE49-F238E27FC236}">
                <a16:creationId xmlns:a16="http://schemas.microsoft.com/office/drawing/2014/main" id="{102105F4-EE42-4250-BE77-7A74BA7A73F3}"/>
              </a:ext>
            </a:extLst>
          </p:cNvPr>
          <p:cNvSpPr txBox="1"/>
          <p:nvPr/>
        </p:nvSpPr>
        <p:spPr>
          <a:xfrm>
            <a:off x="6963306" y="1939390"/>
            <a:ext cx="1201600" cy="415498"/>
          </a:xfrm>
          <a:prstGeom prst="rect">
            <a:avLst/>
          </a:prstGeom>
          <a:noFill/>
        </p:spPr>
        <p:txBody>
          <a:bodyPr wrap="square" rtlCol="0">
            <a:spAutoFit/>
          </a:bodyPr>
          <a:lstStyle/>
          <a:p>
            <a:pPr algn="ctr"/>
            <a:r>
              <a:rPr lang="en-ZA" sz="2100" dirty="0">
                <a:cs typeface="Arial" panose="020B0604020202020204" pitchFamily="34" charset="0"/>
              </a:rPr>
              <a:t>Use</a:t>
            </a:r>
          </a:p>
        </p:txBody>
      </p:sp>
      <p:sp>
        <p:nvSpPr>
          <p:cNvPr id="10" name="TextBox 9">
            <a:extLst>
              <a:ext uri="{FF2B5EF4-FFF2-40B4-BE49-F238E27FC236}">
                <a16:creationId xmlns:a16="http://schemas.microsoft.com/office/drawing/2014/main" id="{84FF7FE4-379A-464E-AAD4-7DB706835D90}"/>
              </a:ext>
            </a:extLst>
          </p:cNvPr>
          <p:cNvSpPr txBox="1"/>
          <p:nvPr/>
        </p:nvSpPr>
        <p:spPr>
          <a:xfrm>
            <a:off x="792997" y="1891195"/>
            <a:ext cx="1201600" cy="415498"/>
          </a:xfrm>
          <a:prstGeom prst="rect">
            <a:avLst/>
          </a:prstGeom>
          <a:noFill/>
        </p:spPr>
        <p:txBody>
          <a:bodyPr wrap="square" rtlCol="0">
            <a:spAutoFit/>
          </a:bodyPr>
          <a:lstStyle/>
          <a:p>
            <a:pPr algn="ctr"/>
            <a:r>
              <a:rPr lang="en-ZA" sz="2100" dirty="0">
                <a:cs typeface="Arial" panose="020B0604020202020204" pitchFamily="34" charset="0"/>
              </a:rPr>
              <a:t>Ecology</a:t>
            </a:r>
          </a:p>
        </p:txBody>
      </p:sp>
      <p:sp>
        <p:nvSpPr>
          <p:cNvPr id="11" name="Rectangle 2">
            <a:extLst>
              <a:ext uri="{FF2B5EF4-FFF2-40B4-BE49-F238E27FC236}">
                <a16:creationId xmlns:a16="http://schemas.microsoft.com/office/drawing/2014/main" id="{C0DA5808-F6B0-4BA9-BB48-70ED53E97588}"/>
              </a:ext>
            </a:extLst>
          </p:cNvPr>
          <p:cNvSpPr txBox="1">
            <a:spLocks noChangeArrowheads="1"/>
          </p:cNvSpPr>
          <p:nvPr/>
        </p:nvSpPr>
        <p:spPr>
          <a:xfrm>
            <a:off x="563333" y="1371647"/>
            <a:ext cx="5724144" cy="433388"/>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2400" b="1" dirty="0">
                <a:latin typeface="Arial" panose="020B0604020202020204" pitchFamily="34" charset="0"/>
                <a:cs typeface="Arial" panose="020B0604020202020204" pitchFamily="34" charset="0"/>
              </a:rPr>
              <a:t>How is Classification described?</a:t>
            </a:r>
          </a:p>
        </p:txBody>
      </p:sp>
      <p:sp>
        <p:nvSpPr>
          <p:cNvPr id="12" name="TextBox 11">
            <a:extLst>
              <a:ext uri="{FF2B5EF4-FFF2-40B4-BE49-F238E27FC236}">
                <a16:creationId xmlns:a16="http://schemas.microsoft.com/office/drawing/2014/main" id="{6A851784-CFF9-5979-5858-4FAAB234AE07}"/>
              </a:ext>
            </a:extLst>
          </p:cNvPr>
          <p:cNvSpPr txBox="1"/>
          <p:nvPr/>
        </p:nvSpPr>
        <p:spPr>
          <a:xfrm>
            <a:off x="248457" y="51294"/>
            <a:ext cx="8362143" cy="1277273"/>
          </a:xfrm>
          <a:prstGeom prst="rect">
            <a:avLst/>
          </a:prstGeom>
          <a:noFill/>
        </p:spPr>
        <p:txBody>
          <a:bodyPr wrap="square" rtlCol="0">
            <a:spAutoFit/>
          </a:bodyPr>
          <a:lstStyle/>
          <a:p>
            <a:pPr algn="ctr"/>
            <a:r>
              <a:rPr lang="en-US" sz="2800" b="1" dirty="0">
                <a:solidFill>
                  <a:srgbClr val="002060"/>
                </a:solidFill>
              </a:rPr>
              <a:t>	DELINEATION AND INTEGRATED UNITS OF ANALYSIS (cont.)</a:t>
            </a:r>
            <a:br>
              <a:rPr lang="en-US" sz="2400" b="1" dirty="0">
                <a:solidFill>
                  <a:srgbClr val="002060"/>
                </a:solidFill>
              </a:rPr>
            </a:br>
            <a:endParaRPr lang="en-GB" sz="2100" b="1" dirty="0">
              <a:cs typeface="Arial" panose="020B0604020202020204" pitchFamily="34" charset="0"/>
            </a:endParaRPr>
          </a:p>
        </p:txBody>
      </p:sp>
      <p:cxnSp>
        <p:nvCxnSpPr>
          <p:cNvPr id="13" name="Straight Connector 12">
            <a:extLst>
              <a:ext uri="{FF2B5EF4-FFF2-40B4-BE49-F238E27FC236}">
                <a16:creationId xmlns:a16="http://schemas.microsoft.com/office/drawing/2014/main" id="{13C68A1B-9146-2BFA-1E5E-DC516DD62BE7}"/>
              </a:ext>
            </a:extLst>
          </p:cNvPr>
          <p:cNvCxnSpPr/>
          <p:nvPr/>
        </p:nvCxnSpPr>
        <p:spPr>
          <a:xfrm>
            <a:off x="381000" y="990600"/>
            <a:ext cx="8229600" cy="0"/>
          </a:xfrm>
          <a:prstGeom prst="line">
            <a:avLst/>
          </a:prstGeom>
          <a:ln w="3175"/>
        </p:spPr>
        <p:style>
          <a:lnRef idx="2">
            <a:schemeClr val="accent1"/>
          </a:lnRef>
          <a:fillRef idx="0">
            <a:schemeClr val="accent1"/>
          </a:fillRef>
          <a:effectRef idx="1">
            <a:schemeClr val="accent1"/>
          </a:effectRef>
          <a:fontRef idx="minor">
            <a:schemeClr val="tx1"/>
          </a:fontRef>
        </p:style>
      </p:cxnSp>
      <p:pic>
        <p:nvPicPr>
          <p:cNvPr id="7" name="Graphic 6" descr="Production outline">
            <a:extLst>
              <a:ext uri="{FF2B5EF4-FFF2-40B4-BE49-F238E27FC236}">
                <a16:creationId xmlns:a16="http://schemas.microsoft.com/office/drawing/2014/main" id="{344FEEB0-C6A1-12FB-CB62-41E450893C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14649" y="4654402"/>
            <a:ext cx="914400" cy="914400"/>
          </a:xfrm>
          <a:prstGeom prst="rect">
            <a:avLst/>
          </a:prstGeom>
        </p:spPr>
      </p:pic>
      <p:grpSp>
        <p:nvGrpSpPr>
          <p:cNvPr id="17" name="Graphic 13" descr="Cow outline">
            <a:extLst>
              <a:ext uri="{FF2B5EF4-FFF2-40B4-BE49-F238E27FC236}">
                <a16:creationId xmlns:a16="http://schemas.microsoft.com/office/drawing/2014/main" id="{2D3AEBE4-2D55-007A-B8B3-70C8C811DC47}"/>
              </a:ext>
            </a:extLst>
          </p:cNvPr>
          <p:cNvGrpSpPr/>
          <p:nvPr/>
        </p:nvGrpSpPr>
        <p:grpSpPr>
          <a:xfrm>
            <a:off x="6883306" y="3616564"/>
            <a:ext cx="845036" cy="581025"/>
            <a:chOff x="7349509" y="3616564"/>
            <a:chExt cx="845036" cy="581025"/>
          </a:xfrm>
          <a:solidFill>
            <a:schemeClr val="accent2"/>
          </a:solidFill>
        </p:grpSpPr>
        <p:sp>
          <p:nvSpPr>
            <p:cNvPr id="18" name="Freeform: Shape 17">
              <a:extLst>
                <a:ext uri="{FF2B5EF4-FFF2-40B4-BE49-F238E27FC236}">
                  <a16:creationId xmlns:a16="http://schemas.microsoft.com/office/drawing/2014/main" id="{CB5B0D4E-D9EE-57E5-27F6-4580953D81E6}"/>
                </a:ext>
              </a:extLst>
            </p:cNvPr>
            <p:cNvSpPr/>
            <p:nvPr/>
          </p:nvSpPr>
          <p:spPr>
            <a:xfrm>
              <a:off x="7349509" y="3616564"/>
              <a:ext cx="845036" cy="581025"/>
            </a:xfrm>
            <a:custGeom>
              <a:avLst/>
              <a:gdLst>
                <a:gd name="connsiteX0" fmla="*/ 114281 w 845036"/>
                <a:gd name="connsiteY0" fmla="*/ 428625 h 581025"/>
                <a:gd name="connsiteX1" fmla="*/ 104756 w 845036"/>
                <a:gd name="connsiteY1" fmla="*/ 438150 h 581025"/>
                <a:gd name="connsiteX2" fmla="*/ 104756 w 845036"/>
                <a:gd name="connsiteY2" fmla="*/ 523875 h 581025"/>
                <a:gd name="connsiteX3" fmla="*/ 107547 w 845036"/>
                <a:gd name="connsiteY3" fmla="*/ 530600 h 581025"/>
                <a:gd name="connsiteX4" fmla="*/ 115424 w 845036"/>
                <a:gd name="connsiteY4" fmla="*/ 538486 h 581025"/>
                <a:gd name="connsiteX5" fmla="*/ 123758 w 845036"/>
                <a:gd name="connsiteY5" fmla="*/ 558670 h 581025"/>
                <a:gd name="connsiteX6" fmla="*/ 123758 w 845036"/>
                <a:gd name="connsiteY6" fmla="*/ 561975 h 581025"/>
                <a:gd name="connsiteX7" fmla="*/ 80105 w 845036"/>
                <a:gd name="connsiteY7" fmla="*/ 561975 h 581025"/>
                <a:gd name="connsiteX8" fmla="*/ 66656 w 845036"/>
                <a:gd name="connsiteY8" fmla="*/ 548497 h 581025"/>
                <a:gd name="connsiteX9" fmla="*/ 66656 w 845036"/>
                <a:gd name="connsiteY9" fmla="*/ 161925 h 581025"/>
                <a:gd name="connsiteX10" fmla="*/ 57131 w 845036"/>
                <a:gd name="connsiteY10" fmla="*/ 152400 h 581025"/>
                <a:gd name="connsiteX11" fmla="*/ 47606 w 845036"/>
                <a:gd name="connsiteY11" fmla="*/ 161925 h 581025"/>
                <a:gd name="connsiteX12" fmla="*/ 47606 w 845036"/>
                <a:gd name="connsiteY12" fmla="*/ 552450 h 581025"/>
                <a:gd name="connsiteX13" fmla="*/ 50416 w 845036"/>
                <a:gd name="connsiteY13" fmla="*/ 559118 h 581025"/>
                <a:gd name="connsiteX14" fmla="*/ 69466 w 845036"/>
                <a:gd name="connsiteY14" fmla="*/ 578168 h 581025"/>
                <a:gd name="connsiteX15" fmla="*/ 76133 w 845036"/>
                <a:gd name="connsiteY15" fmla="*/ 581025 h 581025"/>
                <a:gd name="connsiteX16" fmla="*/ 133283 w 845036"/>
                <a:gd name="connsiteY16" fmla="*/ 581025 h 581025"/>
                <a:gd name="connsiteX17" fmla="*/ 142808 w 845036"/>
                <a:gd name="connsiteY17" fmla="*/ 571500 h 581025"/>
                <a:gd name="connsiteX18" fmla="*/ 142808 w 845036"/>
                <a:gd name="connsiteY18" fmla="*/ 558679 h 581025"/>
                <a:gd name="connsiteX19" fmla="*/ 128902 w 845036"/>
                <a:gd name="connsiteY19" fmla="*/ 525018 h 581025"/>
                <a:gd name="connsiteX20" fmla="*/ 123806 w 845036"/>
                <a:gd name="connsiteY20" fmla="*/ 519903 h 581025"/>
                <a:gd name="connsiteX21" fmla="*/ 123806 w 845036"/>
                <a:gd name="connsiteY21" fmla="*/ 447675 h 581025"/>
                <a:gd name="connsiteX22" fmla="*/ 211436 w 845036"/>
                <a:gd name="connsiteY22" fmla="*/ 447675 h 581025"/>
                <a:gd name="connsiteX23" fmla="*/ 258108 w 845036"/>
                <a:gd name="connsiteY23" fmla="*/ 409575 h 581025"/>
                <a:gd name="connsiteX24" fmla="*/ 457181 w 845036"/>
                <a:gd name="connsiteY24" fmla="*/ 409575 h 581025"/>
                <a:gd name="connsiteX25" fmla="*/ 457181 w 845036"/>
                <a:gd name="connsiteY25" fmla="*/ 552450 h 581025"/>
                <a:gd name="connsiteX26" fmla="*/ 459972 w 845036"/>
                <a:gd name="connsiteY26" fmla="*/ 559184 h 581025"/>
                <a:gd name="connsiteX27" fmla="*/ 479022 w 845036"/>
                <a:gd name="connsiteY27" fmla="*/ 578234 h 581025"/>
                <a:gd name="connsiteX28" fmla="*/ 485708 w 845036"/>
                <a:gd name="connsiteY28" fmla="*/ 581025 h 581025"/>
                <a:gd name="connsiteX29" fmla="*/ 542858 w 845036"/>
                <a:gd name="connsiteY29" fmla="*/ 581025 h 581025"/>
                <a:gd name="connsiteX30" fmla="*/ 552383 w 845036"/>
                <a:gd name="connsiteY30" fmla="*/ 571500 h 581025"/>
                <a:gd name="connsiteX31" fmla="*/ 552383 w 845036"/>
                <a:gd name="connsiteY31" fmla="*/ 558679 h 581025"/>
                <a:gd name="connsiteX32" fmla="*/ 538458 w 845036"/>
                <a:gd name="connsiteY32" fmla="*/ 525018 h 581025"/>
                <a:gd name="connsiteX33" fmla="*/ 533362 w 845036"/>
                <a:gd name="connsiteY33" fmla="*/ 519903 h 581025"/>
                <a:gd name="connsiteX34" fmla="*/ 533362 w 845036"/>
                <a:gd name="connsiteY34" fmla="*/ 409575 h 581025"/>
                <a:gd name="connsiteX35" fmla="*/ 571462 w 845036"/>
                <a:gd name="connsiteY35" fmla="*/ 409575 h 581025"/>
                <a:gd name="connsiteX36" fmla="*/ 571462 w 845036"/>
                <a:gd name="connsiteY36" fmla="*/ 523875 h 581025"/>
                <a:gd name="connsiteX37" fmla="*/ 574253 w 845036"/>
                <a:gd name="connsiteY37" fmla="*/ 530609 h 581025"/>
                <a:gd name="connsiteX38" fmla="*/ 582130 w 845036"/>
                <a:gd name="connsiteY38" fmla="*/ 538505 h 581025"/>
                <a:gd name="connsiteX39" fmla="*/ 590483 w 845036"/>
                <a:gd name="connsiteY39" fmla="*/ 558670 h 581025"/>
                <a:gd name="connsiteX40" fmla="*/ 590483 w 845036"/>
                <a:gd name="connsiteY40" fmla="*/ 561975 h 581025"/>
                <a:gd name="connsiteX41" fmla="*/ 571433 w 845036"/>
                <a:gd name="connsiteY41" fmla="*/ 561975 h 581025"/>
                <a:gd name="connsiteX42" fmla="*/ 561908 w 845036"/>
                <a:gd name="connsiteY42" fmla="*/ 571500 h 581025"/>
                <a:gd name="connsiteX43" fmla="*/ 571433 w 845036"/>
                <a:gd name="connsiteY43" fmla="*/ 581025 h 581025"/>
                <a:gd name="connsiteX44" fmla="*/ 600008 w 845036"/>
                <a:gd name="connsiteY44" fmla="*/ 581025 h 581025"/>
                <a:gd name="connsiteX45" fmla="*/ 609533 w 845036"/>
                <a:gd name="connsiteY45" fmla="*/ 571500 h 581025"/>
                <a:gd name="connsiteX46" fmla="*/ 609533 w 845036"/>
                <a:gd name="connsiteY46" fmla="*/ 558660 h 581025"/>
                <a:gd name="connsiteX47" fmla="*/ 595617 w 845036"/>
                <a:gd name="connsiteY47" fmla="*/ 525018 h 581025"/>
                <a:gd name="connsiteX48" fmla="*/ 590512 w 845036"/>
                <a:gd name="connsiteY48" fmla="*/ 519913 h 581025"/>
                <a:gd name="connsiteX49" fmla="*/ 590512 w 845036"/>
                <a:gd name="connsiteY49" fmla="*/ 409575 h 581025"/>
                <a:gd name="connsiteX50" fmla="*/ 594932 w 845036"/>
                <a:gd name="connsiteY50" fmla="*/ 409261 h 581025"/>
                <a:gd name="connsiteX51" fmla="*/ 659206 w 845036"/>
                <a:gd name="connsiteY51" fmla="*/ 324803 h 581025"/>
                <a:gd name="connsiteX52" fmla="*/ 716356 w 845036"/>
                <a:gd name="connsiteY52" fmla="*/ 248602 h 581025"/>
                <a:gd name="connsiteX53" fmla="*/ 782231 w 845036"/>
                <a:gd name="connsiteY53" fmla="*/ 268357 h 581025"/>
                <a:gd name="connsiteX54" fmla="*/ 819588 w 845036"/>
                <a:gd name="connsiteY54" fmla="*/ 258585 h 581025"/>
                <a:gd name="connsiteX55" fmla="*/ 839591 w 845036"/>
                <a:gd name="connsiteY55" fmla="*/ 228162 h 581025"/>
                <a:gd name="connsiteX56" fmla="*/ 837952 w 845036"/>
                <a:gd name="connsiteY56" fmla="*/ 191967 h 581025"/>
                <a:gd name="connsiteX57" fmla="*/ 760800 w 845036"/>
                <a:gd name="connsiteY57" fmla="*/ 101432 h 581025"/>
                <a:gd name="connsiteX58" fmla="*/ 727529 w 845036"/>
                <a:gd name="connsiteY58" fmla="*/ 75857 h 581025"/>
                <a:gd name="connsiteX59" fmla="*/ 771515 w 845036"/>
                <a:gd name="connsiteY59" fmla="*/ 28575 h 581025"/>
                <a:gd name="connsiteX60" fmla="*/ 771515 w 845036"/>
                <a:gd name="connsiteY60" fmla="*/ 9525 h 581025"/>
                <a:gd name="connsiteX61" fmla="*/ 761990 w 845036"/>
                <a:gd name="connsiteY61" fmla="*/ 0 h 581025"/>
                <a:gd name="connsiteX62" fmla="*/ 752465 w 845036"/>
                <a:gd name="connsiteY62" fmla="*/ 9525 h 581025"/>
                <a:gd name="connsiteX63" fmla="*/ 752465 w 845036"/>
                <a:gd name="connsiteY63" fmla="*/ 28575 h 581025"/>
                <a:gd name="connsiteX64" fmla="*/ 723890 w 845036"/>
                <a:gd name="connsiteY64" fmla="*/ 57150 h 581025"/>
                <a:gd name="connsiteX65" fmla="*/ 666740 w 845036"/>
                <a:gd name="connsiteY65" fmla="*/ 57150 h 581025"/>
                <a:gd name="connsiteX66" fmla="*/ 638165 w 845036"/>
                <a:gd name="connsiteY66" fmla="*/ 28575 h 581025"/>
                <a:gd name="connsiteX67" fmla="*/ 638165 w 845036"/>
                <a:gd name="connsiteY67" fmla="*/ 9525 h 581025"/>
                <a:gd name="connsiteX68" fmla="*/ 628640 w 845036"/>
                <a:gd name="connsiteY68" fmla="*/ 0 h 581025"/>
                <a:gd name="connsiteX69" fmla="*/ 619115 w 845036"/>
                <a:gd name="connsiteY69" fmla="*/ 9525 h 581025"/>
                <a:gd name="connsiteX70" fmla="*/ 619115 w 845036"/>
                <a:gd name="connsiteY70" fmla="*/ 28575 h 581025"/>
                <a:gd name="connsiteX71" fmla="*/ 637318 w 845036"/>
                <a:gd name="connsiteY71" fmla="*/ 65723 h 581025"/>
                <a:gd name="connsiteX72" fmla="*/ 97155 w 845036"/>
                <a:gd name="connsiteY72" fmla="*/ 65723 h 581025"/>
                <a:gd name="connsiteX73" fmla="*/ 47657 w 845036"/>
                <a:gd name="connsiteY73" fmla="*/ 111039 h 581025"/>
                <a:gd name="connsiteX74" fmla="*/ 47625 w 845036"/>
                <a:gd name="connsiteY74" fmla="*/ 114300 h 581025"/>
                <a:gd name="connsiteX75" fmla="*/ 47625 w 845036"/>
                <a:gd name="connsiteY75" fmla="*/ 114300 h 581025"/>
                <a:gd name="connsiteX76" fmla="*/ 0 w 845036"/>
                <a:gd name="connsiteY76" fmla="*/ 161925 h 581025"/>
                <a:gd name="connsiteX77" fmla="*/ 0 w 845036"/>
                <a:gd name="connsiteY77" fmla="*/ 371475 h 581025"/>
                <a:gd name="connsiteX78" fmla="*/ 9525 w 845036"/>
                <a:gd name="connsiteY78" fmla="*/ 381000 h 581025"/>
                <a:gd name="connsiteX79" fmla="*/ 19050 w 845036"/>
                <a:gd name="connsiteY79" fmla="*/ 371475 h 581025"/>
                <a:gd name="connsiteX80" fmla="*/ 19050 w 845036"/>
                <a:gd name="connsiteY80" fmla="*/ 161925 h 581025"/>
                <a:gd name="connsiteX81" fmla="*/ 47625 w 845036"/>
                <a:gd name="connsiteY81" fmla="*/ 133350 h 581025"/>
                <a:gd name="connsiteX82" fmla="*/ 57150 w 845036"/>
                <a:gd name="connsiteY82" fmla="*/ 133350 h 581025"/>
                <a:gd name="connsiteX83" fmla="*/ 66675 w 845036"/>
                <a:gd name="connsiteY83" fmla="*/ 123825 h 581025"/>
                <a:gd name="connsiteX84" fmla="*/ 66675 w 845036"/>
                <a:gd name="connsiteY84" fmla="*/ 123825 h 581025"/>
                <a:gd name="connsiteX85" fmla="*/ 66675 w 845036"/>
                <a:gd name="connsiteY85" fmla="*/ 114300 h 581025"/>
                <a:gd name="connsiteX86" fmla="*/ 94556 w 845036"/>
                <a:gd name="connsiteY86" fmla="*/ 84732 h 581025"/>
                <a:gd name="connsiteX87" fmla="*/ 97155 w 845036"/>
                <a:gd name="connsiteY87" fmla="*/ 84773 h 581025"/>
                <a:gd name="connsiteX88" fmla="*/ 683419 w 845036"/>
                <a:gd name="connsiteY88" fmla="*/ 84773 h 581025"/>
                <a:gd name="connsiteX89" fmla="*/ 746236 w 845036"/>
                <a:gd name="connsiteY89" fmla="*/ 113767 h 581025"/>
                <a:gd name="connsiteX90" fmla="*/ 823446 w 845036"/>
                <a:gd name="connsiteY90" fmla="*/ 204321 h 581025"/>
                <a:gd name="connsiteX91" fmla="*/ 823674 w 845036"/>
                <a:gd name="connsiteY91" fmla="*/ 217656 h 581025"/>
                <a:gd name="connsiteX92" fmla="*/ 803672 w 845036"/>
                <a:gd name="connsiteY92" fmla="*/ 248079 h 581025"/>
                <a:gd name="connsiteX93" fmla="*/ 791289 w 845036"/>
                <a:gd name="connsiteY93" fmla="*/ 251612 h 581025"/>
                <a:gd name="connsiteX94" fmla="*/ 716366 w 845036"/>
                <a:gd name="connsiteY94" fmla="*/ 229552 h 581025"/>
                <a:gd name="connsiteX95" fmla="*/ 640166 w 845036"/>
                <a:gd name="connsiteY95" fmla="*/ 324803 h 581025"/>
                <a:gd name="connsiteX96" fmla="*/ 600342 w 845036"/>
                <a:gd name="connsiteY96" fmla="*/ 387096 h 581025"/>
                <a:gd name="connsiteX97" fmla="*/ 584406 w 845036"/>
                <a:gd name="connsiteY97" fmla="*/ 390525 h 581025"/>
                <a:gd name="connsiteX98" fmla="*/ 524304 w 845036"/>
                <a:gd name="connsiteY98" fmla="*/ 390525 h 581025"/>
                <a:gd name="connsiteX99" fmla="*/ 514340 w 845036"/>
                <a:gd name="connsiteY99" fmla="*/ 399964 h 581025"/>
                <a:gd name="connsiteX100" fmla="*/ 514340 w 845036"/>
                <a:gd name="connsiteY100" fmla="*/ 523875 h 581025"/>
                <a:gd name="connsiteX101" fmla="*/ 517122 w 845036"/>
                <a:gd name="connsiteY101" fmla="*/ 530600 h 581025"/>
                <a:gd name="connsiteX102" fmla="*/ 524999 w 845036"/>
                <a:gd name="connsiteY102" fmla="*/ 538486 h 581025"/>
                <a:gd name="connsiteX103" fmla="*/ 533333 w 845036"/>
                <a:gd name="connsiteY103" fmla="*/ 558670 h 581025"/>
                <a:gd name="connsiteX104" fmla="*/ 533333 w 845036"/>
                <a:gd name="connsiteY104" fmla="*/ 561975 h 581025"/>
                <a:gd name="connsiteX105" fmla="*/ 489680 w 845036"/>
                <a:gd name="connsiteY105" fmla="*/ 561975 h 581025"/>
                <a:gd name="connsiteX106" fmla="*/ 476231 w 845036"/>
                <a:gd name="connsiteY106" fmla="*/ 548497 h 581025"/>
                <a:gd name="connsiteX107" fmla="*/ 476231 w 845036"/>
                <a:gd name="connsiteY107" fmla="*/ 400136 h 581025"/>
                <a:gd name="connsiteX108" fmla="*/ 466706 w 845036"/>
                <a:gd name="connsiteY108" fmla="*/ 390535 h 581025"/>
                <a:gd name="connsiteX109" fmla="*/ 240059 w 845036"/>
                <a:gd name="connsiteY109" fmla="*/ 390535 h 581025"/>
                <a:gd name="connsiteX110" fmla="*/ 240059 w 845036"/>
                <a:gd name="connsiteY110" fmla="*/ 400060 h 581025"/>
                <a:gd name="connsiteX111" fmla="*/ 211484 w 845036"/>
                <a:gd name="connsiteY111" fmla="*/ 428635 h 581025"/>
                <a:gd name="connsiteX112" fmla="*/ 114329 w 845036"/>
                <a:gd name="connsiteY112" fmla="*/ 428635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845036" h="581025">
                  <a:moveTo>
                    <a:pt x="114281" y="428625"/>
                  </a:moveTo>
                  <a:cubicBezTo>
                    <a:pt x="109020" y="428625"/>
                    <a:pt x="104756" y="432889"/>
                    <a:pt x="104756" y="438150"/>
                  </a:cubicBezTo>
                  <a:lnTo>
                    <a:pt x="104756" y="523875"/>
                  </a:lnTo>
                  <a:cubicBezTo>
                    <a:pt x="104759" y="526397"/>
                    <a:pt x="105763" y="528817"/>
                    <a:pt x="107547" y="530600"/>
                  </a:cubicBezTo>
                  <a:lnTo>
                    <a:pt x="115424" y="538486"/>
                  </a:lnTo>
                  <a:cubicBezTo>
                    <a:pt x="120765" y="543845"/>
                    <a:pt x="123762" y="551104"/>
                    <a:pt x="123758" y="558670"/>
                  </a:cubicBezTo>
                  <a:lnTo>
                    <a:pt x="123758" y="561975"/>
                  </a:lnTo>
                  <a:lnTo>
                    <a:pt x="80105" y="561975"/>
                  </a:lnTo>
                  <a:lnTo>
                    <a:pt x="66656" y="548497"/>
                  </a:lnTo>
                  <a:lnTo>
                    <a:pt x="66656" y="161925"/>
                  </a:lnTo>
                  <a:cubicBezTo>
                    <a:pt x="66656" y="156664"/>
                    <a:pt x="62392" y="152400"/>
                    <a:pt x="57131" y="152400"/>
                  </a:cubicBezTo>
                  <a:cubicBezTo>
                    <a:pt x="51870" y="152400"/>
                    <a:pt x="47606" y="156664"/>
                    <a:pt x="47606" y="161925"/>
                  </a:cubicBezTo>
                  <a:lnTo>
                    <a:pt x="47606" y="552450"/>
                  </a:lnTo>
                  <a:cubicBezTo>
                    <a:pt x="47629" y="554956"/>
                    <a:pt x="48639" y="557351"/>
                    <a:pt x="50416" y="559118"/>
                  </a:cubicBezTo>
                  <a:lnTo>
                    <a:pt x="69466" y="578168"/>
                  </a:lnTo>
                  <a:cubicBezTo>
                    <a:pt x="71224" y="579962"/>
                    <a:pt x="73621" y="580989"/>
                    <a:pt x="76133" y="581025"/>
                  </a:cubicBezTo>
                  <a:lnTo>
                    <a:pt x="133283" y="581025"/>
                  </a:lnTo>
                  <a:cubicBezTo>
                    <a:pt x="138544" y="581025"/>
                    <a:pt x="142808" y="576761"/>
                    <a:pt x="142808" y="571500"/>
                  </a:cubicBezTo>
                  <a:lnTo>
                    <a:pt x="142808" y="558679"/>
                  </a:lnTo>
                  <a:cubicBezTo>
                    <a:pt x="142816" y="546060"/>
                    <a:pt x="137814" y="533952"/>
                    <a:pt x="128902" y="525018"/>
                  </a:cubicBezTo>
                  <a:lnTo>
                    <a:pt x="123806" y="519903"/>
                  </a:lnTo>
                  <a:lnTo>
                    <a:pt x="123806" y="447675"/>
                  </a:lnTo>
                  <a:lnTo>
                    <a:pt x="211436" y="447675"/>
                  </a:lnTo>
                  <a:cubicBezTo>
                    <a:pt x="234060" y="447650"/>
                    <a:pt x="253555" y="431736"/>
                    <a:pt x="258108" y="409575"/>
                  </a:cubicBezTo>
                  <a:lnTo>
                    <a:pt x="457181" y="409575"/>
                  </a:lnTo>
                  <a:lnTo>
                    <a:pt x="457181" y="552450"/>
                  </a:lnTo>
                  <a:cubicBezTo>
                    <a:pt x="457182" y="554976"/>
                    <a:pt x="458186" y="557398"/>
                    <a:pt x="459972" y="559184"/>
                  </a:cubicBezTo>
                  <a:lnTo>
                    <a:pt x="479022" y="578234"/>
                  </a:lnTo>
                  <a:cubicBezTo>
                    <a:pt x="480796" y="580009"/>
                    <a:pt x="483199" y="581012"/>
                    <a:pt x="485708" y="581025"/>
                  </a:cubicBezTo>
                  <a:lnTo>
                    <a:pt x="542858" y="581025"/>
                  </a:lnTo>
                  <a:cubicBezTo>
                    <a:pt x="548119" y="581025"/>
                    <a:pt x="552383" y="576761"/>
                    <a:pt x="552383" y="571500"/>
                  </a:cubicBezTo>
                  <a:lnTo>
                    <a:pt x="552383" y="558679"/>
                  </a:lnTo>
                  <a:cubicBezTo>
                    <a:pt x="552385" y="546057"/>
                    <a:pt x="547377" y="533950"/>
                    <a:pt x="538458" y="525018"/>
                  </a:cubicBezTo>
                  <a:lnTo>
                    <a:pt x="533362" y="519903"/>
                  </a:lnTo>
                  <a:lnTo>
                    <a:pt x="533362" y="409575"/>
                  </a:lnTo>
                  <a:lnTo>
                    <a:pt x="571462" y="409575"/>
                  </a:lnTo>
                  <a:lnTo>
                    <a:pt x="571462" y="523875"/>
                  </a:lnTo>
                  <a:cubicBezTo>
                    <a:pt x="571463" y="526401"/>
                    <a:pt x="572467" y="528823"/>
                    <a:pt x="574253" y="530609"/>
                  </a:cubicBezTo>
                  <a:lnTo>
                    <a:pt x="582130" y="538505"/>
                  </a:lnTo>
                  <a:cubicBezTo>
                    <a:pt x="587472" y="543857"/>
                    <a:pt x="590477" y="551108"/>
                    <a:pt x="590483" y="558670"/>
                  </a:cubicBezTo>
                  <a:lnTo>
                    <a:pt x="590483" y="561975"/>
                  </a:lnTo>
                  <a:lnTo>
                    <a:pt x="571433" y="561975"/>
                  </a:lnTo>
                  <a:cubicBezTo>
                    <a:pt x="566173" y="561975"/>
                    <a:pt x="561908" y="566239"/>
                    <a:pt x="561908" y="571500"/>
                  </a:cubicBezTo>
                  <a:cubicBezTo>
                    <a:pt x="561908" y="576761"/>
                    <a:pt x="566173" y="581025"/>
                    <a:pt x="571433" y="581025"/>
                  </a:cubicBezTo>
                  <a:lnTo>
                    <a:pt x="600008" y="581025"/>
                  </a:lnTo>
                  <a:cubicBezTo>
                    <a:pt x="605269" y="581025"/>
                    <a:pt x="609533" y="576761"/>
                    <a:pt x="609533" y="571500"/>
                  </a:cubicBezTo>
                  <a:lnTo>
                    <a:pt x="609533" y="558660"/>
                  </a:lnTo>
                  <a:cubicBezTo>
                    <a:pt x="609533" y="546045"/>
                    <a:pt x="604528" y="533947"/>
                    <a:pt x="595617" y="525018"/>
                  </a:cubicBezTo>
                  <a:lnTo>
                    <a:pt x="590512" y="519913"/>
                  </a:lnTo>
                  <a:lnTo>
                    <a:pt x="590512" y="409575"/>
                  </a:lnTo>
                  <a:lnTo>
                    <a:pt x="594932" y="409261"/>
                  </a:lnTo>
                  <a:cubicBezTo>
                    <a:pt x="632800" y="398601"/>
                    <a:pt x="659024" y="364143"/>
                    <a:pt x="659206" y="324803"/>
                  </a:cubicBezTo>
                  <a:cubicBezTo>
                    <a:pt x="659206" y="294827"/>
                    <a:pt x="683752" y="248602"/>
                    <a:pt x="716356" y="248602"/>
                  </a:cubicBezTo>
                  <a:cubicBezTo>
                    <a:pt x="739491" y="250308"/>
                    <a:pt x="761974" y="257051"/>
                    <a:pt x="782231" y="268357"/>
                  </a:cubicBezTo>
                  <a:cubicBezTo>
                    <a:pt x="795316" y="275432"/>
                    <a:pt x="811643" y="271160"/>
                    <a:pt x="819588" y="258585"/>
                  </a:cubicBezTo>
                  <a:lnTo>
                    <a:pt x="839591" y="228162"/>
                  </a:lnTo>
                  <a:cubicBezTo>
                    <a:pt x="847422" y="217153"/>
                    <a:pt x="846747" y="202223"/>
                    <a:pt x="837952" y="191967"/>
                  </a:cubicBezTo>
                  <a:lnTo>
                    <a:pt x="760800" y="101432"/>
                  </a:lnTo>
                  <a:cubicBezTo>
                    <a:pt x="751614" y="90680"/>
                    <a:pt x="740281" y="81968"/>
                    <a:pt x="727529" y="75857"/>
                  </a:cubicBezTo>
                  <a:cubicBezTo>
                    <a:pt x="752289" y="74002"/>
                    <a:pt x="771451" y="53404"/>
                    <a:pt x="771515" y="28575"/>
                  </a:cubicBezTo>
                  <a:lnTo>
                    <a:pt x="771515" y="9525"/>
                  </a:lnTo>
                  <a:cubicBezTo>
                    <a:pt x="771515" y="4264"/>
                    <a:pt x="767251" y="0"/>
                    <a:pt x="761990" y="0"/>
                  </a:cubicBezTo>
                  <a:cubicBezTo>
                    <a:pt x="756730" y="0"/>
                    <a:pt x="752465" y="4264"/>
                    <a:pt x="752465" y="9525"/>
                  </a:cubicBezTo>
                  <a:lnTo>
                    <a:pt x="752465" y="28575"/>
                  </a:lnTo>
                  <a:cubicBezTo>
                    <a:pt x="752465" y="44357"/>
                    <a:pt x="739672" y="57150"/>
                    <a:pt x="723890" y="57150"/>
                  </a:cubicBezTo>
                  <a:lnTo>
                    <a:pt x="666740" y="57150"/>
                  </a:lnTo>
                  <a:cubicBezTo>
                    <a:pt x="650959" y="57150"/>
                    <a:pt x="638165" y="44357"/>
                    <a:pt x="638165" y="28575"/>
                  </a:cubicBezTo>
                  <a:lnTo>
                    <a:pt x="638165" y="9525"/>
                  </a:lnTo>
                  <a:cubicBezTo>
                    <a:pt x="638165" y="4264"/>
                    <a:pt x="633901" y="0"/>
                    <a:pt x="628640" y="0"/>
                  </a:cubicBezTo>
                  <a:cubicBezTo>
                    <a:pt x="623380" y="0"/>
                    <a:pt x="619115" y="4264"/>
                    <a:pt x="619115" y="9525"/>
                  </a:cubicBezTo>
                  <a:lnTo>
                    <a:pt x="619115" y="28575"/>
                  </a:lnTo>
                  <a:cubicBezTo>
                    <a:pt x="619171" y="43092"/>
                    <a:pt x="625879" y="56782"/>
                    <a:pt x="637318" y="65723"/>
                  </a:cubicBezTo>
                  <a:lnTo>
                    <a:pt x="97155" y="65723"/>
                  </a:lnTo>
                  <a:cubicBezTo>
                    <a:pt x="70973" y="64568"/>
                    <a:pt x="48811" y="84856"/>
                    <a:pt x="47657" y="111039"/>
                  </a:cubicBezTo>
                  <a:cubicBezTo>
                    <a:pt x="47609" y="112125"/>
                    <a:pt x="47598" y="113213"/>
                    <a:pt x="47625" y="114300"/>
                  </a:cubicBezTo>
                  <a:lnTo>
                    <a:pt x="47625" y="114300"/>
                  </a:lnTo>
                  <a:cubicBezTo>
                    <a:pt x="21333" y="114327"/>
                    <a:pt x="26" y="135633"/>
                    <a:pt x="0" y="161925"/>
                  </a:cubicBezTo>
                  <a:lnTo>
                    <a:pt x="0" y="371475"/>
                  </a:lnTo>
                  <a:cubicBezTo>
                    <a:pt x="0" y="376736"/>
                    <a:pt x="4265" y="381000"/>
                    <a:pt x="9525" y="381000"/>
                  </a:cubicBezTo>
                  <a:cubicBezTo>
                    <a:pt x="14785" y="381000"/>
                    <a:pt x="19050" y="376736"/>
                    <a:pt x="19050" y="371475"/>
                  </a:cubicBezTo>
                  <a:lnTo>
                    <a:pt x="19050" y="161925"/>
                  </a:lnTo>
                  <a:cubicBezTo>
                    <a:pt x="19050" y="146143"/>
                    <a:pt x="31844" y="133350"/>
                    <a:pt x="47625" y="133350"/>
                  </a:cubicBezTo>
                  <a:lnTo>
                    <a:pt x="57150" y="133350"/>
                  </a:lnTo>
                  <a:cubicBezTo>
                    <a:pt x="62411" y="133350"/>
                    <a:pt x="66675" y="129086"/>
                    <a:pt x="66675" y="123825"/>
                  </a:cubicBezTo>
                  <a:lnTo>
                    <a:pt x="66675" y="123825"/>
                  </a:lnTo>
                  <a:lnTo>
                    <a:pt x="66675" y="114300"/>
                  </a:lnTo>
                  <a:cubicBezTo>
                    <a:pt x="66208" y="98436"/>
                    <a:pt x="78691" y="85197"/>
                    <a:pt x="94556" y="84732"/>
                  </a:cubicBezTo>
                  <a:cubicBezTo>
                    <a:pt x="95422" y="84706"/>
                    <a:pt x="96289" y="84719"/>
                    <a:pt x="97155" y="84773"/>
                  </a:cubicBezTo>
                  <a:lnTo>
                    <a:pt x="683419" y="84773"/>
                  </a:lnTo>
                  <a:cubicBezTo>
                    <a:pt x="707594" y="84769"/>
                    <a:pt x="730555" y="95366"/>
                    <a:pt x="746236" y="113767"/>
                  </a:cubicBezTo>
                  <a:lnTo>
                    <a:pt x="823446" y="204321"/>
                  </a:lnTo>
                  <a:cubicBezTo>
                    <a:pt x="826706" y="208137"/>
                    <a:pt x="826802" y="213730"/>
                    <a:pt x="823674" y="217656"/>
                  </a:cubicBezTo>
                  <a:lnTo>
                    <a:pt x="803672" y="248079"/>
                  </a:lnTo>
                  <a:cubicBezTo>
                    <a:pt x="801197" y="252434"/>
                    <a:pt x="795690" y="254005"/>
                    <a:pt x="791289" y="251612"/>
                  </a:cubicBezTo>
                  <a:cubicBezTo>
                    <a:pt x="768250" y="238817"/>
                    <a:pt x="742663" y="231283"/>
                    <a:pt x="716366" y="229552"/>
                  </a:cubicBezTo>
                  <a:cubicBezTo>
                    <a:pt x="670550" y="229552"/>
                    <a:pt x="640166" y="286883"/>
                    <a:pt x="640166" y="324803"/>
                  </a:cubicBezTo>
                  <a:cubicBezTo>
                    <a:pt x="639743" y="351429"/>
                    <a:pt x="624331" y="375536"/>
                    <a:pt x="600342" y="387096"/>
                  </a:cubicBezTo>
                  <a:cubicBezTo>
                    <a:pt x="595345" y="389391"/>
                    <a:pt x="589905" y="390561"/>
                    <a:pt x="584406" y="390525"/>
                  </a:cubicBezTo>
                  <a:lnTo>
                    <a:pt x="524304" y="390525"/>
                  </a:lnTo>
                  <a:cubicBezTo>
                    <a:pt x="518972" y="390449"/>
                    <a:pt x="514552" y="394636"/>
                    <a:pt x="514340" y="399964"/>
                  </a:cubicBezTo>
                  <a:lnTo>
                    <a:pt x="514340" y="523875"/>
                  </a:lnTo>
                  <a:cubicBezTo>
                    <a:pt x="514341" y="526396"/>
                    <a:pt x="515342" y="528815"/>
                    <a:pt x="517122" y="530600"/>
                  </a:cubicBezTo>
                  <a:lnTo>
                    <a:pt x="524999" y="538486"/>
                  </a:lnTo>
                  <a:cubicBezTo>
                    <a:pt x="530340" y="543845"/>
                    <a:pt x="533337" y="551104"/>
                    <a:pt x="533333" y="558670"/>
                  </a:cubicBezTo>
                  <a:lnTo>
                    <a:pt x="533333" y="561975"/>
                  </a:lnTo>
                  <a:lnTo>
                    <a:pt x="489680" y="561975"/>
                  </a:lnTo>
                  <a:lnTo>
                    <a:pt x="476231" y="548497"/>
                  </a:lnTo>
                  <a:lnTo>
                    <a:pt x="476231" y="400136"/>
                  </a:lnTo>
                  <a:cubicBezTo>
                    <a:pt x="476237" y="394861"/>
                    <a:pt x="471981" y="390571"/>
                    <a:pt x="466706" y="390535"/>
                  </a:cubicBezTo>
                  <a:lnTo>
                    <a:pt x="240059" y="390535"/>
                  </a:lnTo>
                  <a:lnTo>
                    <a:pt x="240059" y="400060"/>
                  </a:lnTo>
                  <a:cubicBezTo>
                    <a:pt x="240059" y="415842"/>
                    <a:pt x="227266" y="428635"/>
                    <a:pt x="211484" y="428635"/>
                  </a:cubicBezTo>
                  <a:lnTo>
                    <a:pt x="114329" y="428635"/>
                  </a:lnTo>
                  <a:close/>
                </a:path>
              </a:pathLst>
            </a:custGeom>
            <a:grp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FCDBC7D3-4C67-8835-D68C-B83473AC77CA}"/>
                </a:ext>
              </a:extLst>
            </p:cNvPr>
            <p:cNvSpPr/>
            <p:nvPr/>
          </p:nvSpPr>
          <p:spPr>
            <a:xfrm>
              <a:off x="7501843" y="4083289"/>
              <a:ext cx="47625" cy="114300"/>
            </a:xfrm>
            <a:custGeom>
              <a:avLst/>
              <a:gdLst>
                <a:gd name="connsiteX0" fmla="*/ 28632 w 47625"/>
                <a:gd name="connsiteY0" fmla="*/ 53178 h 114300"/>
                <a:gd name="connsiteX1" fmla="*/ 28632 w 47625"/>
                <a:gd name="connsiteY1" fmla="*/ 9525 h 114300"/>
                <a:gd name="connsiteX2" fmla="*/ 19107 w 47625"/>
                <a:gd name="connsiteY2" fmla="*/ 0 h 114300"/>
                <a:gd name="connsiteX3" fmla="*/ 9582 w 47625"/>
                <a:gd name="connsiteY3" fmla="*/ 9525 h 114300"/>
                <a:gd name="connsiteX4" fmla="*/ 9582 w 47625"/>
                <a:gd name="connsiteY4" fmla="*/ 57150 h 114300"/>
                <a:gd name="connsiteX5" fmla="*/ 12363 w 47625"/>
                <a:gd name="connsiteY5" fmla="*/ 63875 h 114300"/>
                <a:gd name="connsiteX6" fmla="*/ 20241 w 47625"/>
                <a:gd name="connsiteY6" fmla="*/ 71771 h 114300"/>
                <a:gd name="connsiteX7" fmla="*/ 28575 w 47625"/>
                <a:gd name="connsiteY7" fmla="*/ 91935 h 114300"/>
                <a:gd name="connsiteX8" fmla="*/ 28575 w 47625"/>
                <a:gd name="connsiteY8" fmla="*/ 95250 h 114300"/>
                <a:gd name="connsiteX9" fmla="*/ 9525 w 47625"/>
                <a:gd name="connsiteY9" fmla="*/ 95250 h 114300"/>
                <a:gd name="connsiteX10" fmla="*/ 0 w 47625"/>
                <a:gd name="connsiteY10" fmla="*/ 104775 h 114300"/>
                <a:gd name="connsiteX11" fmla="*/ 9525 w 47625"/>
                <a:gd name="connsiteY11" fmla="*/ 114300 h 114300"/>
                <a:gd name="connsiteX12" fmla="*/ 38100 w 47625"/>
                <a:gd name="connsiteY12" fmla="*/ 114300 h 114300"/>
                <a:gd name="connsiteX13" fmla="*/ 47625 w 47625"/>
                <a:gd name="connsiteY13" fmla="*/ 104775 h 114300"/>
                <a:gd name="connsiteX14" fmla="*/ 47625 w 47625"/>
                <a:gd name="connsiteY14" fmla="*/ 91935 h 114300"/>
                <a:gd name="connsiteX15" fmla="*/ 33709 w 47625"/>
                <a:gd name="connsiteY15" fmla="*/ 58293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625" h="114300">
                  <a:moveTo>
                    <a:pt x="28632" y="53178"/>
                  </a:moveTo>
                  <a:lnTo>
                    <a:pt x="28632" y="9525"/>
                  </a:lnTo>
                  <a:cubicBezTo>
                    <a:pt x="28632" y="4264"/>
                    <a:pt x="24368" y="0"/>
                    <a:pt x="19107" y="0"/>
                  </a:cubicBezTo>
                  <a:cubicBezTo>
                    <a:pt x="13846" y="0"/>
                    <a:pt x="9582" y="4264"/>
                    <a:pt x="9582" y="9525"/>
                  </a:cubicBezTo>
                  <a:lnTo>
                    <a:pt x="9582" y="57150"/>
                  </a:lnTo>
                  <a:cubicBezTo>
                    <a:pt x="9583" y="59671"/>
                    <a:pt x="10583" y="62090"/>
                    <a:pt x="12363" y="63875"/>
                  </a:cubicBezTo>
                  <a:lnTo>
                    <a:pt x="20241" y="71771"/>
                  </a:lnTo>
                  <a:cubicBezTo>
                    <a:pt x="25597" y="77112"/>
                    <a:pt x="28598" y="84372"/>
                    <a:pt x="28575" y="91935"/>
                  </a:cubicBezTo>
                  <a:lnTo>
                    <a:pt x="28575" y="95250"/>
                  </a:lnTo>
                  <a:lnTo>
                    <a:pt x="9525" y="95250"/>
                  </a:lnTo>
                  <a:cubicBezTo>
                    <a:pt x="4264" y="95250"/>
                    <a:pt x="0" y="99514"/>
                    <a:pt x="0" y="104775"/>
                  </a:cubicBezTo>
                  <a:cubicBezTo>
                    <a:pt x="0" y="110036"/>
                    <a:pt x="4264" y="114300"/>
                    <a:pt x="9525" y="114300"/>
                  </a:cubicBezTo>
                  <a:lnTo>
                    <a:pt x="38100" y="114300"/>
                  </a:lnTo>
                  <a:cubicBezTo>
                    <a:pt x="43361" y="114300"/>
                    <a:pt x="47625" y="110036"/>
                    <a:pt x="47625" y="104775"/>
                  </a:cubicBezTo>
                  <a:lnTo>
                    <a:pt x="47625" y="91935"/>
                  </a:lnTo>
                  <a:cubicBezTo>
                    <a:pt x="47658" y="79314"/>
                    <a:pt x="42648" y="67203"/>
                    <a:pt x="33709" y="58293"/>
                  </a:cubicBezTo>
                  <a:close/>
                </a:path>
              </a:pathLst>
            </a:custGeom>
            <a:grp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C81C2EE-DFCF-5462-CC87-D0F7DF41D975}"/>
                </a:ext>
              </a:extLst>
            </p:cNvPr>
            <p:cNvSpPr/>
            <p:nvPr/>
          </p:nvSpPr>
          <p:spPr>
            <a:xfrm>
              <a:off x="8063856" y="3749914"/>
              <a:ext cx="28575" cy="28575"/>
            </a:xfrm>
            <a:custGeom>
              <a:avLst/>
              <a:gdLst>
                <a:gd name="connsiteX0" fmla="*/ 28575 w 28575"/>
                <a:gd name="connsiteY0" fmla="*/ 14288 h 28575"/>
                <a:gd name="connsiteX1" fmla="*/ 14287 w 28575"/>
                <a:gd name="connsiteY1" fmla="*/ 28575 h 28575"/>
                <a:gd name="connsiteX2" fmla="*/ 0 w 28575"/>
                <a:gd name="connsiteY2" fmla="*/ 14288 h 28575"/>
                <a:gd name="connsiteX3" fmla="*/ 14287 w 28575"/>
                <a:gd name="connsiteY3" fmla="*/ 0 h 28575"/>
                <a:gd name="connsiteX4" fmla="*/ 28575 w 28575"/>
                <a:gd name="connsiteY4" fmla="*/ 14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575" y="14288"/>
                  </a:moveTo>
                  <a:cubicBezTo>
                    <a:pt x="28575" y="22178"/>
                    <a:pt x="22178" y="28575"/>
                    <a:pt x="14287" y="28575"/>
                  </a:cubicBezTo>
                  <a:cubicBezTo>
                    <a:pt x="6397" y="28575"/>
                    <a:pt x="0" y="22178"/>
                    <a:pt x="0" y="14288"/>
                  </a:cubicBezTo>
                  <a:cubicBezTo>
                    <a:pt x="0" y="6397"/>
                    <a:pt x="6397" y="0"/>
                    <a:pt x="14287" y="0"/>
                  </a:cubicBezTo>
                  <a:cubicBezTo>
                    <a:pt x="22178" y="0"/>
                    <a:pt x="28575" y="6397"/>
                    <a:pt x="28575" y="14288"/>
                  </a:cubicBezTo>
                  <a:close/>
                </a:path>
              </a:pathLst>
            </a:custGeom>
            <a:grpFill/>
            <a:ln w="9525" cap="flat">
              <a:noFill/>
              <a:prstDash val="solid"/>
              <a:miter/>
            </a:ln>
          </p:spPr>
          <p:txBody>
            <a:bodyPr rtlCol="0" anchor="ctr"/>
            <a:lstStyle/>
            <a:p>
              <a:endParaRPr lang="en-GB"/>
            </a:p>
          </p:txBody>
        </p:sp>
      </p:grpSp>
      <p:grpSp>
        <p:nvGrpSpPr>
          <p:cNvPr id="21" name="Graphic 15" descr="Tractor outline">
            <a:extLst>
              <a:ext uri="{FF2B5EF4-FFF2-40B4-BE49-F238E27FC236}">
                <a16:creationId xmlns:a16="http://schemas.microsoft.com/office/drawing/2014/main" id="{03FECC13-D672-7DE1-3CCC-07C6EAD357A7}"/>
              </a:ext>
            </a:extLst>
          </p:cNvPr>
          <p:cNvGrpSpPr/>
          <p:nvPr/>
        </p:nvGrpSpPr>
        <p:grpSpPr>
          <a:xfrm>
            <a:off x="7846113" y="3611608"/>
            <a:ext cx="708495" cy="542925"/>
            <a:chOff x="8228840" y="3575630"/>
            <a:chExt cx="708495" cy="542925"/>
          </a:xfrm>
          <a:solidFill>
            <a:srgbClr val="FFFF00"/>
          </a:solidFill>
        </p:grpSpPr>
        <p:sp>
          <p:nvSpPr>
            <p:cNvPr id="22" name="Freeform: Shape 21">
              <a:extLst>
                <a:ext uri="{FF2B5EF4-FFF2-40B4-BE49-F238E27FC236}">
                  <a16:creationId xmlns:a16="http://schemas.microsoft.com/office/drawing/2014/main" id="{3880C960-F794-E866-8FE2-FE24E2083849}"/>
                </a:ext>
              </a:extLst>
            </p:cNvPr>
            <p:cNvSpPr/>
            <p:nvPr/>
          </p:nvSpPr>
          <p:spPr>
            <a:xfrm>
              <a:off x="8232478" y="3851848"/>
              <a:ext cx="266699" cy="266706"/>
            </a:xfrm>
            <a:custGeom>
              <a:avLst/>
              <a:gdLst>
                <a:gd name="connsiteX0" fmla="*/ 133350 w 266699"/>
                <a:gd name="connsiteY0" fmla="*/ 266707 h 266706"/>
                <a:gd name="connsiteX1" fmla="*/ 0 w 266699"/>
                <a:gd name="connsiteY1" fmla="*/ 133357 h 266706"/>
                <a:gd name="connsiteX2" fmla="*/ 0 w 266699"/>
                <a:gd name="connsiteY2" fmla="*/ 127166 h 266706"/>
                <a:gd name="connsiteX3" fmla="*/ 139654 w 266699"/>
                <a:gd name="connsiteY3" fmla="*/ 153 h 266706"/>
                <a:gd name="connsiteX4" fmla="*/ 266700 w 266699"/>
                <a:gd name="connsiteY4" fmla="*/ 127899 h 266706"/>
                <a:gd name="connsiteX5" fmla="*/ 266700 w 266699"/>
                <a:gd name="connsiteY5" fmla="*/ 133357 h 266706"/>
                <a:gd name="connsiteX6" fmla="*/ 133350 w 266699"/>
                <a:gd name="connsiteY6" fmla="*/ 266707 h 266706"/>
                <a:gd name="connsiteX7" fmla="*/ 133350 w 266699"/>
                <a:gd name="connsiteY7" fmla="*/ 19057 h 266706"/>
                <a:gd name="connsiteX8" fmla="*/ 19050 w 266699"/>
                <a:gd name="connsiteY8" fmla="*/ 127642 h 266706"/>
                <a:gd name="connsiteX9" fmla="*/ 19050 w 266699"/>
                <a:gd name="connsiteY9" fmla="*/ 133357 h 266706"/>
                <a:gd name="connsiteX10" fmla="*/ 133350 w 266699"/>
                <a:gd name="connsiteY10" fmla="*/ 247657 h 266706"/>
                <a:gd name="connsiteX11" fmla="*/ 247650 w 266699"/>
                <a:gd name="connsiteY11" fmla="*/ 133357 h 266706"/>
                <a:gd name="connsiteX12" fmla="*/ 247650 w 266699"/>
                <a:gd name="connsiteY12" fmla="*/ 128194 h 266706"/>
                <a:gd name="connsiteX13" fmla="*/ 133350 w 266699"/>
                <a:gd name="connsiteY13" fmla="*/ 19057 h 26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6699" h="266706">
                  <a:moveTo>
                    <a:pt x="133350" y="266707"/>
                  </a:moveTo>
                  <a:cubicBezTo>
                    <a:pt x="59738" y="266623"/>
                    <a:pt x="84" y="206969"/>
                    <a:pt x="0" y="133357"/>
                  </a:cubicBezTo>
                  <a:lnTo>
                    <a:pt x="0" y="127166"/>
                  </a:lnTo>
                  <a:cubicBezTo>
                    <a:pt x="3491" y="53528"/>
                    <a:pt x="66016" y="-3338"/>
                    <a:pt x="139654" y="153"/>
                  </a:cubicBezTo>
                  <a:cubicBezTo>
                    <a:pt x="208687" y="3424"/>
                    <a:pt x="263807" y="58848"/>
                    <a:pt x="266700" y="127899"/>
                  </a:cubicBezTo>
                  <a:lnTo>
                    <a:pt x="266700" y="133357"/>
                  </a:lnTo>
                  <a:cubicBezTo>
                    <a:pt x="266621" y="206972"/>
                    <a:pt x="206965" y="266628"/>
                    <a:pt x="133350" y="266707"/>
                  </a:cubicBezTo>
                  <a:close/>
                  <a:moveTo>
                    <a:pt x="133350" y="19057"/>
                  </a:moveTo>
                  <a:cubicBezTo>
                    <a:pt x="72332" y="18835"/>
                    <a:pt x="21955" y="66692"/>
                    <a:pt x="19050" y="127642"/>
                  </a:cubicBezTo>
                  <a:lnTo>
                    <a:pt x="19050" y="133357"/>
                  </a:lnTo>
                  <a:cubicBezTo>
                    <a:pt x="19050" y="196483"/>
                    <a:pt x="70224" y="247657"/>
                    <a:pt x="133350" y="247657"/>
                  </a:cubicBezTo>
                  <a:cubicBezTo>
                    <a:pt x="196476" y="247657"/>
                    <a:pt x="247650" y="196483"/>
                    <a:pt x="247650" y="133357"/>
                  </a:cubicBezTo>
                  <a:lnTo>
                    <a:pt x="247650" y="128194"/>
                  </a:lnTo>
                  <a:cubicBezTo>
                    <a:pt x="245487" y="66822"/>
                    <a:pt x="194757" y="18382"/>
                    <a:pt x="133350" y="19057"/>
                  </a:cubicBezTo>
                  <a:close/>
                </a:path>
              </a:pathLst>
            </a:custGeom>
            <a:grp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E4FEC10-7880-2DA5-86E0-29D8810D7266}"/>
                </a:ext>
              </a:extLst>
            </p:cNvPr>
            <p:cNvSpPr/>
            <p:nvPr/>
          </p:nvSpPr>
          <p:spPr>
            <a:xfrm>
              <a:off x="8308678" y="3928055"/>
              <a:ext cx="114303" cy="114303"/>
            </a:xfrm>
            <a:custGeom>
              <a:avLst/>
              <a:gdLst>
                <a:gd name="connsiteX0" fmla="*/ 57150 w 114303"/>
                <a:gd name="connsiteY0" fmla="*/ 114300 h 114303"/>
                <a:gd name="connsiteX1" fmla="*/ 0 w 114303"/>
                <a:gd name="connsiteY1" fmla="*/ 57150 h 114303"/>
                <a:gd name="connsiteX2" fmla="*/ 57150 w 114303"/>
                <a:gd name="connsiteY2" fmla="*/ 0 h 114303"/>
                <a:gd name="connsiteX3" fmla="*/ 114300 w 114303"/>
                <a:gd name="connsiteY3" fmla="*/ 57150 h 114303"/>
                <a:gd name="connsiteX4" fmla="*/ 58357 w 114303"/>
                <a:gd name="connsiteY4" fmla="*/ 114300 h 114303"/>
                <a:gd name="connsiteX5" fmla="*/ 57150 w 114303"/>
                <a:gd name="connsiteY5" fmla="*/ 114300 h 114303"/>
                <a:gd name="connsiteX6" fmla="*/ 57150 w 114303"/>
                <a:gd name="connsiteY6" fmla="*/ 19050 h 114303"/>
                <a:gd name="connsiteX7" fmla="*/ 19050 w 114303"/>
                <a:gd name="connsiteY7" fmla="*/ 57150 h 114303"/>
                <a:gd name="connsiteX8" fmla="*/ 57150 w 114303"/>
                <a:gd name="connsiteY8" fmla="*/ 95250 h 114303"/>
                <a:gd name="connsiteX9" fmla="*/ 95250 w 114303"/>
                <a:gd name="connsiteY9" fmla="*/ 57150 h 114303"/>
                <a:gd name="connsiteX10" fmla="*/ 57974 w 114303"/>
                <a:gd name="connsiteY10" fmla="*/ 19050 h 114303"/>
                <a:gd name="connsiteX11" fmla="*/ 57150 w 114303"/>
                <a:gd name="connsiteY11" fmla="*/ 19050 h 11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303" h="114303">
                  <a:moveTo>
                    <a:pt x="57150" y="114300"/>
                  </a:moveTo>
                  <a:cubicBezTo>
                    <a:pt x="25587" y="114300"/>
                    <a:pt x="0" y="88713"/>
                    <a:pt x="0" y="57150"/>
                  </a:cubicBezTo>
                  <a:cubicBezTo>
                    <a:pt x="0" y="25587"/>
                    <a:pt x="25587" y="0"/>
                    <a:pt x="57150" y="0"/>
                  </a:cubicBezTo>
                  <a:cubicBezTo>
                    <a:pt x="88713" y="0"/>
                    <a:pt x="114300" y="25587"/>
                    <a:pt x="114300" y="57150"/>
                  </a:cubicBezTo>
                  <a:cubicBezTo>
                    <a:pt x="114633" y="88380"/>
                    <a:pt x="89586" y="113967"/>
                    <a:pt x="58357" y="114300"/>
                  </a:cubicBezTo>
                  <a:cubicBezTo>
                    <a:pt x="57955" y="114305"/>
                    <a:pt x="57552" y="114305"/>
                    <a:pt x="57150" y="114300"/>
                  </a:cubicBezTo>
                  <a:close/>
                  <a:moveTo>
                    <a:pt x="57150" y="19050"/>
                  </a:moveTo>
                  <a:cubicBezTo>
                    <a:pt x="36108" y="19050"/>
                    <a:pt x="19050" y="36108"/>
                    <a:pt x="19050" y="57150"/>
                  </a:cubicBezTo>
                  <a:cubicBezTo>
                    <a:pt x="19050" y="78192"/>
                    <a:pt x="36108" y="95250"/>
                    <a:pt x="57150" y="95250"/>
                  </a:cubicBezTo>
                  <a:cubicBezTo>
                    <a:pt x="78192" y="95250"/>
                    <a:pt x="95250" y="78192"/>
                    <a:pt x="95250" y="57150"/>
                  </a:cubicBezTo>
                  <a:cubicBezTo>
                    <a:pt x="95478" y="36335"/>
                    <a:pt x="78788" y="19278"/>
                    <a:pt x="57974" y="19050"/>
                  </a:cubicBezTo>
                  <a:cubicBezTo>
                    <a:pt x="57699" y="19047"/>
                    <a:pt x="57424" y="19047"/>
                    <a:pt x="57150" y="19050"/>
                  </a:cubicBezTo>
                  <a:close/>
                </a:path>
              </a:pathLst>
            </a:custGeom>
            <a:grp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8753F70-9F93-FCD0-9F6A-E9D61A823531}"/>
                </a:ext>
              </a:extLst>
            </p:cNvPr>
            <p:cNvSpPr/>
            <p:nvPr/>
          </p:nvSpPr>
          <p:spPr>
            <a:xfrm>
              <a:off x="8517171" y="3966155"/>
              <a:ext cx="226047" cy="66227"/>
            </a:xfrm>
            <a:custGeom>
              <a:avLst/>
              <a:gdLst>
                <a:gd name="connsiteX0" fmla="*/ 1505 w 226047"/>
                <a:gd name="connsiteY0" fmla="*/ 27832 h 66227"/>
                <a:gd name="connsiteX1" fmla="*/ 1505 w 226047"/>
                <a:gd name="connsiteY1" fmla="*/ 56702 h 66227"/>
                <a:gd name="connsiteX2" fmla="*/ 11030 w 226047"/>
                <a:gd name="connsiteY2" fmla="*/ 66227 h 66227"/>
                <a:gd name="connsiteX3" fmla="*/ 20555 w 226047"/>
                <a:gd name="connsiteY3" fmla="*/ 56702 h 66227"/>
                <a:gd name="connsiteX4" fmla="*/ 20555 w 226047"/>
                <a:gd name="connsiteY4" fmla="*/ 27832 h 66227"/>
                <a:gd name="connsiteX5" fmla="*/ 20307 w 226047"/>
                <a:gd name="connsiteY5" fmla="*/ 19050 h 66227"/>
                <a:gd name="connsiteX6" fmla="*/ 217370 w 226047"/>
                <a:gd name="connsiteY6" fmla="*/ 19050 h 66227"/>
                <a:gd name="connsiteX7" fmla="*/ 226047 w 226047"/>
                <a:gd name="connsiteY7" fmla="*/ 0 h 66227"/>
                <a:gd name="connsiteX8" fmla="*/ 0 w 226047"/>
                <a:gd name="connsiteY8" fmla="*/ 0 h 66227"/>
                <a:gd name="connsiteX9" fmla="*/ 1048 w 226047"/>
                <a:gd name="connsiteY9" fmla="*/ 13002 h 6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047" h="66227">
                  <a:moveTo>
                    <a:pt x="1505" y="27832"/>
                  </a:moveTo>
                  <a:lnTo>
                    <a:pt x="1505" y="56702"/>
                  </a:lnTo>
                  <a:cubicBezTo>
                    <a:pt x="1505" y="61963"/>
                    <a:pt x="5769" y="66227"/>
                    <a:pt x="11030" y="66227"/>
                  </a:cubicBezTo>
                  <a:cubicBezTo>
                    <a:pt x="16291" y="66227"/>
                    <a:pt x="20555" y="61963"/>
                    <a:pt x="20555" y="56702"/>
                  </a:cubicBezTo>
                  <a:lnTo>
                    <a:pt x="20555" y="27832"/>
                  </a:lnTo>
                  <a:cubicBezTo>
                    <a:pt x="20555" y="24603"/>
                    <a:pt x="20460" y="21765"/>
                    <a:pt x="20307" y="19050"/>
                  </a:cubicBezTo>
                  <a:lnTo>
                    <a:pt x="217370" y="19050"/>
                  </a:lnTo>
                  <a:cubicBezTo>
                    <a:pt x="219676" y="12449"/>
                    <a:pt x="222580" y="6072"/>
                    <a:pt x="226047" y="0"/>
                  </a:cubicBezTo>
                  <a:lnTo>
                    <a:pt x="0" y="0"/>
                  </a:lnTo>
                  <a:cubicBezTo>
                    <a:pt x="495" y="4286"/>
                    <a:pt x="953" y="8573"/>
                    <a:pt x="1048" y="13002"/>
                  </a:cubicBezTo>
                  <a:close/>
                </a:path>
              </a:pathLst>
            </a:custGeom>
            <a:grp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1BC662AC-19B9-54AC-2E0D-E0A91CBAF3DE}"/>
                </a:ext>
              </a:extLst>
            </p:cNvPr>
            <p:cNvSpPr/>
            <p:nvPr/>
          </p:nvSpPr>
          <p:spPr>
            <a:xfrm>
              <a:off x="8746998" y="3927859"/>
              <a:ext cx="190337" cy="189838"/>
            </a:xfrm>
            <a:custGeom>
              <a:avLst/>
              <a:gdLst>
                <a:gd name="connsiteX0" fmla="*/ 94813 w 190337"/>
                <a:gd name="connsiteY0" fmla="*/ 189839 h 189838"/>
                <a:gd name="connsiteX1" fmla="*/ 8260 w 190337"/>
                <a:gd name="connsiteY1" fmla="*/ 133546 h 189838"/>
                <a:gd name="connsiteX2" fmla="*/ 56237 w 190337"/>
                <a:gd name="connsiteY2" fmla="*/ 8238 h 189838"/>
                <a:gd name="connsiteX3" fmla="*/ 158450 w 190337"/>
                <a:gd name="connsiteY3" fmla="*/ 24427 h 189838"/>
                <a:gd name="connsiteX4" fmla="*/ 190330 w 190337"/>
                <a:gd name="connsiteY4" fmla="*/ 94493 h 189838"/>
                <a:gd name="connsiteX5" fmla="*/ 94813 w 190337"/>
                <a:gd name="connsiteY5" fmla="*/ 189839 h 189838"/>
                <a:gd name="connsiteX6" fmla="*/ 94270 w 190337"/>
                <a:gd name="connsiteY6" fmla="*/ 19341 h 189838"/>
                <a:gd name="connsiteX7" fmla="*/ 50246 w 190337"/>
                <a:gd name="connsiteY7" fmla="*/ 33562 h 189838"/>
                <a:gd name="connsiteX8" fmla="*/ 25643 w 190337"/>
                <a:gd name="connsiteY8" fmla="*/ 125850 h 189838"/>
                <a:gd name="connsiteX9" fmla="*/ 126463 w 190337"/>
                <a:gd name="connsiteY9" fmla="*/ 163904 h 189838"/>
                <a:gd name="connsiteX10" fmla="*/ 171280 w 190337"/>
                <a:gd name="connsiteY10" fmla="*/ 94493 h 189838"/>
                <a:gd name="connsiteX11" fmla="*/ 146067 w 190337"/>
                <a:gd name="connsiteY11" fmla="*/ 38896 h 189838"/>
                <a:gd name="connsiteX12" fmla="*/ 145953 w 190337"/>
                <a:gd name="connsiteY12" fmla="*/ 38801 h 189838"/>
                <a:gd name="connsiteX13" fmla="*/ 94270 w 190337"/>
                <a:gd name="connsiteY13" fmla="*/ 19379 h 189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337" h="189838">
                  <a:moveTo>
                    <a:pt x="94813" y="189839"/>
                  </a:moveTo>
                  <a:cubicBezTo>
                    <a:pt x="57348" y="189912"/>
                    <a:pt x="23384" y="167823"/>
                    <a:pt x="8260" y="133546"/>
                  </a:cubicBezTo>
                  <a:cubicBezTo>
                    <a:pt x="-13095" y="85694"/>
                    <a:pt x="8385" y="29592"/>
                    <a:pt x="56237" y="8238"/>
                  </a:cubicBezTo>
                  <a:cubicBezTo>
                    <a:pt x="90511" y="-7057"/>
                    <a:pt x="130580" y="-711"/>
                    <a:pt x="158450" y="24427"/>
                  </a:cubicBezTo>
                  <a:cubicBezTo>
                    <a:pt x="178982" y="41869"/>
                    <a:pt x="190669" y="67556"/>
                    <a:pt x="190330" y="94493"/>
                  </a:cubicBezTo>
                  <a:cubicBezTo>
                    <a:pt x="190198" y="147164"/>
                    <a:pt x="147484" y="189802"/>
                    <a:pt x="94813" y="189839"/>
                  </a:cubicBezTo>
                  <a:close/>
                  <a:moveTo>
                    <a:pt x="94270" y="19341"/>
                  </a:moveTo>
                  <a:cubicBezTo>
                    <a:pt x="78454" y="19264"/>
                    <a:pt x="63028" y="24247"/>
                    <a:pt x="50246" y="33562"/>
                  </a:cubicBezTo>
                  <a:cubicBezTo>
                    <a:pt x="21478" y="54790"/>
                    <a:pt x="11261" y="93118"/>
                    <a:pt x="25643" y="125850"/>
                  </a:cubicBezTo>
                  <a:cubicBezTo>
                    <a:pt x="42975" y="164199"/>
                    <a:pt x="88114" y="181237"/>
                    <a:pt x="126463" y="163904"/>
                  </a:cubicBezTo>
                  <a:cubicBezTo>
                    <a:pt x="153738" y="151577"/>
                    <a:pt x="171269" y="124424"/>
                    <a:pt x="171280" y="94493"/>
                  </a:cubicBezTo>
                  <a:cubicBezTo>
                    <a:pt x="171585" y="73129"/>
                    <a:pt x="162341" y="52742"/>
                    <a:pt x="146067" y="38896"/>
                  </a:cubicBezTo>
                  <a:lnTo>
                    <a:pt x="145953" y="38801"/>
                  </a:lnTo>
                  <a:cubicBezTo>
                    <a:pt x="131640" y="26291"/>
                    <a:pt x="113279" y="19392"/>
                    <a:pt x="94270" y="19379"/>
                  </a:cubicBezTo>
                  <a:close/>
                </a:path>
              </a:pathLst>
            </a:custGeom>
            <a:grp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A5BE2AF-14D6-6D53-8C18-7E4FF1B306C3}"/>
                </a:ext>
              </a:extLst>
            </p:cNvPr>
            <p:cNvSpPr/>
            <p:nvPr/>
          </p:nvSpPr>
          <p:spPr>
            <a:xfrm>
              <a:off x="8803978" y="3985205"/>
              <a:ext cx="76202" cy="76202"/>
            </a:xfrm>
            <a:custGeom>
              <a:avLst/>
              <a:gdLst>
                <a:gd name="connsiteX0" fmla="*/ 38100 w 76202"/>
                <a:gd name="connsiteY0" fmla="*/ 76200 h 76202"/>
                <a:gd name="connsiteX1" fmla="*/ 0 w 76202"/>
                <a:gd name="connsiteY1" fmla="*/ 38100 h 76202"/>
                <a:gd name="connsiteX2" fmla="*/ 38100 w 76202"/>
                <a:gd name="connsiteY2" fmla="*/ 0 h 76202"/>
                <a:gd name="connsiteX3" fmla="*/ 76200 w 76202"/>
                <a:gd name="connsiteY3" fmla="*/ 38100 h 76202"/>
                <a:gd name="connsiteX4" fmla="*/ 38924 w 76202"/>
                <a:gd name="connsiteY4" fmla="*/ 76200 h 76202"/>
                <a:gd name="connsiteX5" fmla="*/ 38100 w 76202"/>
                <a:gd name="connsiteY5" fmla="*/ 76200 h 76202"/>
                <a:gd name="connsiteX6" fmla="*/ 38100 w 76202"/>
                <a:gd name="connsiteY6" fmla="*/ 19050 h 76202"/>
                <a:gd name="connsiteX7" fmla="*/ 19050 w 76202"/>
                <a:gd name="connsiteY7" fmla="*/ 38100 h 76202"/>
                <a:gd name="connsiteX8" fmla="*/ 38100 w 76202"/>
                <a:gd name="connsiteY8" fmla="*/ 57150 h 76202"/>
                <a:gd name="connsiteX9" fmla="*/ 57150 w 76202"/>
                <a:gd name="connsiteY9" fmla="*/ 38100 h 76202"/>
                <a:gd name="connsiteX10" fmla="*/ 38502 w 76202"/>
                <a:gd name="connsiteY10" fmla="*/ 19050 h 76202"/>
                <a:gd name="connsiteX11" fmla="*/ 38100 w 76202"/>
                <a:gd name="connsiteY11" fmla="*/ 19050 h 7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2" h="76202">
                  <a:moveTo>
                    <a:pt x="38100" y="76200"/>
                  </a:moveTo>
                  <a:cubicBezTo>
                    <a:pt x="17058" y="76200"/>
                    <a:pt x="0" y="59142"/>
                    <a:pt x="0" y="38100"/>
                  </a:cubicBezTo>
                  <a:cubicBezTo>
                    <a:pt x="0" y="17058"/>
                    <a:pt x="17058" y="0"/>
                    <a:pt x="38100" y="0"/>
                  </a:cubicBezTo>
                  <a:cubicBezTo>
                    <a:pt x="59142" y="0"/>
                    <a:pt x="76200" y="17058"/>
                    <a:pt x="76200" y="38100"/>
                  </a:cubicBezTo>
                  <a:cubicBezTo>
                    <a:pt x="76428" y="58915"/>
                    <a:pt x="59738" y="75972"/>
                    <a:pt x="38924" y="76200"/>
                  </a:cubicBezTo>
                  <a:cubicBezTo>
                    <a:pt x="38649" y="76203"/>
                    <a:pt x="38374" y="76203"/>
                    <a:pt x="38100" y="76200"/>
                  </a:cubicBezTo>
                  <a:close/>
                  <a:moveTo>
                    <a:pt x="38100" y="19050"/>
                  </a:moveTo>
                  <a:cubicBezTo>
                    <a:pt x="27579" y="19050"/>
                    <a:pt x="19050" y="27579"/>
                    <a:pt x="19050" y="38100"/>
                  </a:cubicBezTo>
                  <a:cubicBezTo>
                    <a:pt x="19050" y="48621"/>
                    <a:pt x="27579" y="57150"/>
                    <a:pt x="38100" y="57150"/>
                  </a:cubicBezTo>
                  <a:cubicBezTo>
                    <a:pt x="48621" y="57150"/>
                    <a:pt x="57150" y="48621"/>
                    <a:pt x="57150" y="38100"/>
                  </a:cubicBezTo>
                  <a:cubicBezTo>
                    <a:pt x="57261" y="27690"/>
                    <a:pt x="48912" y="19161"/>
                    <a:pt x="38502" y="19050"/>
                  </a:cubicBezTo>
                  <a:cubicBezTo>
                    <a:pt x="38369" y="19048"/>
                    <a:pt x="38234" y="19048"/>
                    <a:pt x="38100" y="19050"/>
                  </a:cubicBezTo>
                  <a:close/>
                </a:path>
              </a:pathLst>
            </a:custGeom>
            <a:grp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18DDEB8C-DD96-AAC2-590E-E315D969C6A0}"/>
                </a:ext>
              </a:extLst>
            </p:cNvPr>
            <p:cNvSpPr/>
            <p:nvPr/>
          </p:nvSpPr>
          <p:spPr>
            <a:xfrm>
              <a:off x="8228840" y="3575630"/>
              <a:ext cx="671364" cy="349491"/>
            </a:xfrm>
            <a:custGeom>
              <a:avLst/>
              <a:gdLst>
                <a:gd name="connsiteX0" fmla="*/ 659921 w 671364"/>
                <a:gd name="connsiteY0" fmla="*/ 201930 h 349491"/>
                <a:gd name="connsiteX1" fmla="*/ 632298 w 671364"/>
                <a:gd name="connsiteY1" fmla="*/ 190500 h 349491"/>
                <a:gd name="connsiteX2" fmla="*/ 514188 w 671364"/>
                <a:gd name="connsiteY2" fmla="*/ 190500 h 349491"/>
                <a:gd name="connsiteX3" fmla="*/ 514188 w 671364"/>
                <a:gd name="connsiteY3" fmla="*/ 95250 h 349491"/>
                <a:gd name="connsiteX4" fmla="*/ 533238 w 671364"/>
                <a:gd name="connsiteY4" fmla="*/ 76200 h 349491"/>
                <a:gd name="connsiteX5" fmla="*/ 533238 w 671364"/>
                <a:gd name="connsiteY5" fmla="*/ 57150 h 349491"/>
                <a:gd name="connsiteX6" fmla="*/ 495138 w 671364"/>
                <a:gd name="connsiteY6" fmla="*/ 95250 h 349491"/>
                <a:gd name="connsiteX7" fmla="*/ 495138 w 671364"/>
                <a:gd name="connsiteY7" fmla="*/ 190500 h 349491"/>
                <a:gd name="connsiteX8" fmla="*/ 373218 w 671364"/>
                <a:gd name="connsiteY8" fmla="*/ 190500 h 349491"/>
                <a:gd name="connsiteX9" fmla="*/ 295113 w 671364"/>
                <a:gd name="connsiteY9" fmla="*/ 31432 h 349491"/>
                <a:gd name="connsiteX10" fmla="*/ 246031 w 671364"/>
                <a:gd name="connsiteY10" fmla="*/ 0 h 349491"/>
                <a:gd name="connsiteX11" fmla="*/ 243678 w 671364"/>
                <a:gd name="connsiteY11" fmla="*/ 0 h 349491"/>
                <a:gd name="connsiteX12" fmla="*/ 118900 w 671364"/>
                <a:gd name="connsiteY12" fmla="*/ 0 h 349491"/>
                <a:gd name="connsiteX13" fmla="*/ 61750 w 671364"/>
                <a:gd name="connsiteY13" fmla="*/ 57150 h 349491"/>
                <a:gd name="connsiteX14" fmla="*/ 61750 w 671364"/>
                <a:gd name="connsiteY14" fmla="*/ 190500 h 349491"/>
                <a:gd name="connsiteX15" fmla="*/ 41748 w 671364"/>
                <a:gd name="connsiteY15" fmla="*/ 202883 h 349491"/>
                <a:gd name="connsiteX16" fmla="*/ 33175 w 671364"/>
                <a:gd name="connsiteY16" fmla="*/ 219075 h 349491"/>
                <a:gd name="connsiteX17" fmla="*/ 33175 w 671364"/>
                <a:gd name="connsiteY17" fmla="*/ 273691 h 349491"/>
                <a:gd name="connsiteX18" fmla="*/ 2410 w 671364"/>
                <a:gd name="connsiteY18" fmla="*/ 300895 h 349491"/>
                <a:gd name="connsiteX19" fmla="*/ 3193 w 671364"/>
                <a:gd name="connsiteY19" fmla="*/ 314342 h 349491"/>
                <a:gd name="connsiteX20" fmla="*/ 16307 w 671364"/>
                <a:gd name="connsiteY20" fmla="*/ 313915 h 349491"/>
                <a:gd name="connsiteX21" fmla="*/ 33175 w 671364"/>
                <a:gd name="connsiteY21" fmla="*/ 297561 h 349491"/>
                <a:gd name="connsiteX22" fmla="*/ 52225 w 671364"/>
                <a:gd name="connsiteY22" fmla="*/ 282978 h 349491"/>
                <a:gd name="connsiteX23" fmla="*/ 52225 w 671364"/>
                <a:gd name="connsiteY23" fmla="*/ 218789 h 349491"/>
                <a:gd name="connsiteX24" fmla="*/ 67170 w 671364"/>
                <a:gd name="connsiteY24" fmla="*/ 209550 h 349491"/>
                <a:gd name="connsiteX25" fmla="*/ 632298 w 671364"/>
                <a:gd name="connsiteY25" fmla="*/ 209550 h 349491"/>
                <a:gd name="connsiteX26" fmla="*/ 646443 w 671364"/>
                <a:gd name="connsiteY26" fmla="*/ 215398 h 349491"/>
                <a:gd name="connsiteX27" fmla="*/ 646900 w 671364"/>
                <a:gd name="connsiteY27" fmla="*/ 215846 h 349491"/>
                <a:gd name="connsiteX28" fmla="*/ 647367 w 671364"/>
                <a:gd name="connsiteY28" fmla="*/ 216265 h 349491"/>
                <a:gd name="connsiteX29" fmla="*/ 652301 w 671364"/>
                <a:gd name="connsiteY29" fmla="*/ 228648 h 349491"/>
                <a:gd name="connsiteX30" fmla="*/ 652301 w 671364"/>
                <a:gd name="connsiteY30" fmla="*/ 340490 h 349491"/>
                <a:gd name="connsiteX31" fmla="*/ 671351 w 671364"/>
                <a:gd name="connsiteY31" fmla="*/ 349491 h 349491"/>
                <a:gd name="connsiteX32" fmla="*/ 671351 w 671364"/>
                <a:gd name="connsiteY32" fmla="*/ 228600 h 349491"/>
                <a:gd name="connsiteX33" fmla="*/ 659921 w 671364"/>
                <a:gd name="connsiteY33" fmla="*/ 201930 h 349491"/>
                <a:gd name="connsiteX34" fmla="*/ 123663 w 671364"/>
                <a:gd name="connsiteY34" fmla="*/ 190500 h 349491"/>
                <a:gd name="connsiteX35" fmla="*/ 80800 w 671364"/>
                <a:gd name="connsiteY35" fmla="*/ 190500 h 349491"/>
                <a:gd name="connsiteX36" fmla="*/ 80800 w 671364"/>
                <a:gd name="connsiteY36" fmla="*/ 57150 h 349491"/>
                <a:gd name="connsiteX37" fmla="*/ 118900 w 671364"/>
                <a:gd name="connsiteY37" fmla="*/ 19050 h 349491"/>
                <a:gd name="connsiteX38" fmla="*/ 244088 w 671364"/>
                <a:gd name="connsiteY38" fmla="*/ 19050 h 349491"/>
                <a:gd name="connsiteX39" fmla="*/ 244497 w 671364"/>
                <a:gd name="connsiteY39" fmla="*/ 19050 h 349491"/>
                <a:gd name="connsiteX40" fmla="*/ 246031 w 671364"/>
                <a:gd name="connsiteY40" fmla="*/ 19050 h 349491"/>
                <a:gd name="connsiteX41" fmla="*/ 277035 w 671364"/>
                <a:gd name="connsiteY41" fmla="*/ 38100 h 349491"/>
                <a:gd name="connsiteX42" fmla="*/ 123682 w 671364"/>
                <a:gd name="connsiteY42" fmla="*/ 38100 h 349491"/>
                <a:gd name="connsiteX43" fmla="*/ 142713 w 671364"/>
                <a:gd name="connsiteY43" fmla="*/ 190500 h 349491"/>
                <a:gd name="connsiteX44" fmla="*/ 142713 w 671364"/>
                <a:gd name="connsiteY44" fmla="*/ 57150 h 349491"/>
                <a:gd name="connsiteX45" fmla="*/ 286541 w 671364"/>
                <a:gd name="connsiteY45" fmla="*/ 57150 h 349491"/>
                <a:gd name="connsiteX46" fmla="*/ 352387 w 671364"/>
                <a:gd name="connsiteY46" fmla="*/ 190500 h 34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71364" h="349491">
                  <a:moveTo>
                    <a:pt x="659921" y="201930"/>
                  </a:moveTo>
                  <a:cubicBezTo>
                    <a:pt x="652655" y="194516"/>
                    <a:pt x="642678" y="190388"/>
                    <a:pt x="632298" y="190500"/>
                  </a:cubicBezTo>
                  <a:lnTo>
                    <a:pt x="514188" y="190500"/>
                  </a:lnTo>
                  <a:lnTo>
                    <a:pt x="514188" y="95250"/>
                  </a:lnTo>
                  <a:cubicBezTo>
                    <a:pt x="514188" y="84729"/>
                    <a:pt x="522717" y="76200"/>
                    <a:pt x="533238" y="76200"/>
                  </a:cubicBezTo>
                  <a:lnTo>
                    <a:pt x="533238" y="57150"/>
                  </a:lnTo>
                  <a:cubicBezTo>
                    <a:pt x="512196" y="57150"/>
                    <a:pt x="495138" y="74208"/>
                    <a:pt x="495138" y="95250"/>
                  </a:cubicBezTo>
                  <a:lnTo>
                    <a:pt x="495138" y="190500"/>
                  </a:lnTo>
                  <a:lnTo>
                    <a:pt x="373218" y="190500"/>
                  </a:lnTo>
                  <a:lnTo>
                    <a:pt x="295113" y="31432"/>
                  </a:lnTo>
                  <a:cubicBezTo>
                    <a:pt x="286220" y="12335"/>
                    <a:pt x="267098" y="90"/>
                    <a:pt x="246031" y="0"/>
                  </a:cubicBezTo>
                  <a:cubicBezTo>
                    <a:pt x="245250" y="0"/>
                    <a:pt x="244459" y="0"/>
                    <a:pt x="243678" y="0"/>
                  </a:cubicBezTo>
                  <a:lnTo>
                    <a:pt x="118900" y="0"/>
                  </a:lnTo>
                  <a:cubicBezTo>
                    <a:pt x="87377" y="94"/>
                    <a:pt x="61845" y="25626"/>
                    <a:pt x="61750" y="57150"/>
                  </a:cubicBezTo>
                  <a:lnTo>
                    <a:pt x="61750" y="190500"/>
                  </a:lnTo>
                  <a:lnTo>
                    <a:pt x="41748" y="202883"/>
                  </a:lnTo>
                  <a:cubicBezTo>
                    <a:pt x="36263" y="206417"/>
                    <a:pt x="33015" y="212552"/>
                    <a:pt x="33175" y="219075"/>
                  </a:cubicBezTo>
                  <a:lnTo>
                    <a:pt x="33175" y="273691"/>
                  </a:lnTo>
                  <a:cubicBezTo>
                    <a:pt x="21904" y="281539"/>
                    <a:pt x="11579" y="290668"/>
                    <a:pt x="2410" y="300895"/>
                  </a:cubicBezTo>
                  <a:cubicBezTo>
                    <a:pt x="-1088" y="304825"/>
                    <a:pt x="-736" y="310846"/>
                    <a:pt x="3193" y="314342"/>
                  </a:cubicBezTo>
                  <a:cubicBezTo>
                    <a:pt x="6981" y="317713"/>
                    <a:pt x="12746" y="317525"/>
                    <a:pt x="16307" y="313915"/>
                  </a:cubicBezTo>
                  <a:cubicBezTo>
                    <a:pt x="21623" y="308156"/>
                    <a:pt x="27254" y="302696"/>
                    <a:pt x="33175" y="297561"/>
                  </a:cubicBezTo>
                  <a:cubicBezTo>
                    <a:pt x="39123" y="292196"/>
                    <a:pt x="45493" y="287319"/>
                    <a:pt x="52225" y="282978"/>
                  </a:cubicBezTo>
                  <a:lnTo>
                    <a:pt x="52225" y="218789"/>
                  </a:lnTo>
                  <a:lnTo>
                    <a:pt x="67170" y="209550"/>
                  </a:lnTo>
                  <a:lnTo>
                    <a:pt x="632298" y="209550"/>
                  </a:lnTo>
                  <a:cubicBezTo>
                    <a:pt x="637622" y="209443"/>
                    <a:pt x="642749" y="211563"/>
                    <a:pt x="646443" y="215398"/>
                  </a:cubicBezTo>
                  <a:lnTo>
                    <a:pt x="646900" y="215846"/>
                  </a:lnTo>
                  <a:lnTo>
                    <a:pt x="647367" y="216265"/>
                  </a:lnTo>
                  <a:cubicBezTo>
                    <a:pt x="650732" y="219480"/>
                    <a:pt x="652533" y="223999"/>
                    <a:pt x="652301" y="228648"/>
                  </a:cubicBezTo>
                  <a:lnTo>
                    <a:pt x="652301" y="340490"/>
                  </a:lnTo>
                  <a:cubicBezTo>
                    <a:pt x="658907" y="342914"/>
                    <a:pt x="665283" y="345926"/>
                    <a:pt x="671351" y="349491"/>
                  </a:cubicBezTo>
                  <a:lnTo>
                    <a:pt x="671351" y="228600"/>
                  </a:lnTo>
                  <a:cubicBezTo>
                    <a:pt x="671634" y="218464"/>
                    <a:pt x="667456" y="208715"/>
                    <a:pt x="659921" y="201930"/>
                  </a:cubicBezTo>
                  <a:close/>
                  <a:moveTo>
                    <a:pt x="123663" y="190500"/>
                  </a:moveTo>
                  <a:lnTo>
                    <a:pt x="80800" y="190500"/>
                  </a:lnTo>
                  <a:lnTo>
                    <a:pt x="80800" y="57150"/>
                  </a:lnTo>
                  <a:cubicBezTo>
                    <a:pt x="80800" y="36108"/>
                    <a:pt x="97859" y="19050"/>
                    <a:pt x="118900" y="19050"/>
                  </a:cubicBezTo>
                  <a:lnTo>
                    <a:pt x="244088" y="19050"/>
                  </a:lnTo>
                  <a:lnTo>
                    <a:pt x="244497" y="19050"/>
                  </a:lnTo>
                  <a:lnTo>
                    <a:pt x="246031" y="19050"/>
                  </a:lnTo>
                  <a:cubicBezTo>
                    <a:pt x="259102" y="19146"/>
                    <a:pt x="271042" y="26482"/>
                    <a:pt x="277035" y="38100"/>
                  </a:cubicBezTo>
                  <a:lnTo>
                    <a:pt x="123682" y="38100"/>
                  </a:lnTo>
                  <a:close/>
                  <a:moveTo>
                    <a:pt x="142713" y="190500"/>
                  </a:moveTo>
                  <a:lnTo>
                    <a:pt x="142713" y="57150"/>
                  </a:lnTo>
                  <a:lnTo>
                    <a:pt x="286541" y="57150"/>
                  </a:lnTo>
                  <a:lnTo>
                    <a:pt x="352387" y="190500"/>
                  </a:lnTo>
                  <a:close/>
                </a:path>
              </a:pathLst>
            </a:custGeom>
            <a:grpFill/>
            <a:ln w="9525" cap="flat">
              <a:noFill/>
              <a:prstDash val="solid"/>
              <a:miter/>
            </a:ln>
          </p:spPr>
          <p:txBody>
            <a:bodyPr rtlCol="0" anchor="ctr"/>
            <a:lstStyle/>
            <a:p>
              <a:endParaRPr lang="en-GB"/>
            </a:p>
          </p:txBody>
        </p:sp>
      </p:grpSp>
      <p:pic>
        <p:nvPicPr>
          <p:cNvPr id="29" name="Graphic 28" descr="Tent with solid fill">
            <a:extLst>
              <a:ext uri="{FF2B5EF4-FFF2-40B4-BE49-F238E27FC236}">
                <a16:creationId xmlns:a16="http://schemas.microsoft.com/office/drawing/2014/main" id="{CA6D539F-0980-0FA1-F614-31CAA570DB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67052" y="2260527"/>
            <a:ext cx="914400" cy="914400"/>
          </a:xfrm>
          <a:prstGeom prst="rect">
            <a:avLst/>
          </a:prstGeom>
        </p:spPr>
      </p:pic>
      <p:pic>
        <p:nvPicPr>
          <p:cNvPr id="31" name="Graphic 30" descr="Hike with solid fill">
            <a:extLst>
              <a:ext uri="{FF2B5EF4-FFF2-40B4-BE49-F238E27FC236}">
                <a16:creationId xmlns:a16="http://schemas.microsoft.com/office/drawing/2014/main" id="{F7BF9700-C121-E736-E8A1-DBCFD18C60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77730" y="2267873"/>
            <a:ext cx="914400" cy="914400"/>
          </a:xfrm>
          <a:prstGeom prst="rect">
            <a:avLst/>
          </a:prstGeom>
        </p:spPr>
      </p:pic>
      <p:pic>
        <p:nvPicPr>
          <p:cNvPr id="1025" name="Graphic 1024" descr="Picnic table with solid fill">
            <a:extLst>
              <a:ext uri="{FF2B5EF4-FFF2-40B4-BE49-F238E27FC236}">
                <a16:creationId xmlns:a16="http://schemas.microsoft.com/office/drawing/2014/main" id="{EA78FDCA-C2CB-4A30-2113-D3ED0BFD99B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77528" y="2324653"/>
            <a:ext cx="914400" cy="914400"/>
          </a:xfrm>
          <a:prstGeom prst="rect">
            <a:avLst/>
          </a:prstGeom>
        </p:spPr>
      </p:pic>
    </p:spTree>
    <p:extLst>
      <p:ext uri="{BB962C8B-B14F-4D97-AF65-F5344CB8AC3E}">
        <p14:creationId xmlns:p14="http://schemas.microsoft.com/office/powerpoint/2010/main" val="1830667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E65BA1DE-84BD-4EC7-8936-59E3A89FB46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51" t="19126" r="3609" b="17376"/>
          <a:stretch/>
        </p:blipFill>
        <p:spPr bwMode="auto">
          <a:xfrm>
            <a:off x="1782853" y="3319880"/>
            <a:ext cx="5815577" cy="88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15AD26A-1DF7-4FBC-9081-C11B07A1D16B}"/>
              </a:ext>
            </a:extLst>
          </p:cNvPr>
          <p:cNvSpPr txBox="1"/>
          <p:nvPr/>
        </p:nvSpPr>
        <p:spPr>
          <a:xfrm rot="5400000">
            <a:off x="1759253" y="2788064"/>
            <a:ext cx="1920240" cy="1685077"/>
          </a:xfrm>
          <a:prstGeom prst="rect">
            <a:avLst/>
          </a:prstGeom>
          <a:noFill/>
        </p:spPr>
        <p:txBody>
          <a:bodyPr wrap="square" rtlCol="0">
            <a:spAutoFit/>
          </a:bodyPr>
          <a:lstStyle/>
          <a:p>
            <a:r>
              <a:rPr lang="en-ZA" sz="10350" dirty="0">
                <a:latin typeface="Futura Md BT" panose="020B0602020204020303" pitchFamily="34" charset="0"/>
              </a:rPr>
              <a:t>{</a:t>
            </a:r>
          </a:p>
        </p:txBody>
      </p:sp>
      <p:sp>
        <p:nvSpPr>
          <p:cNvPr id="4" name="TextBox 3">
            <a:extLst>
              <a:ext uri="{FF2B5EF4-FFF2-40B4-BE49-F238E27FC236}">
                <a16:creationId xmlns:a16="http://schemas.microsoft.com/office/drawing/2014/main" id="{A3B7476C-B813-4E16-ADE5-BF8F094464C3}"/>
              </a:ext>
            </a:extLst>
          </p:cNvPr>
          <p:cNvSpPr txBox="1"/>
          <p:nvPr/>
        </p:nvSpPr>
        <p:spPr>
          <a:xfrm>
            <a:off x="1680349" y="1914741"/>
            <a:ext cx="2168237" cy="646331"/>
          </a:xfrm>
          <a:prstGeom prst="rect">
            <a:avLst/>
          </a:prstGeom>
          <a:noFill/>
        </p:spPr>
        <p:txBody>
          <a:bodyPr wrap="square" rtlCol="0">
            <a:spAutoFit/>
          </a:bodyPr>
          <a:lstStyle/>
          <a:p>
            <a:pPr algn="ctr"/>
            <a:r>
              <a:rPr lang="en-ZA" sz="1800" b="1" dirty="0">
                <a:solidFill>
                  <a:schemeClr val="tx1">
                    <a:lumMod val="95000"/>
                    <a:lumOff val="5000"/>
                  </a:schemeClr>
                </a:solidFill>
                <a:cs typeface="Arial" panose="020B0604020202020204" pitchFamily="34" charset="0"/>
              </a:rPr>
              <a:t>Close to Natural: Good condition</a:t>
            </a:r>
          </a:p>
        </p:txBody>
      </p:sp>
      <p:sp>
        <p:nvSpPr>
          <p:cNvPr id="5" name="TextBox 4">
            <a:extLst>
              <a:ext uri="{FF2B5EF4-FFF2-40B4-BE49-F238E27FC236}">
                <a16:creationId xmlns:a16="http://schemas.microsoft.com/office/drawing/2014/main" id="{8EBFFD0D-37BA-4645-8353-2E9459984B90}"/>
              </a:ext>
            </a:extLst>
          </p:cNvPr>
          <p:cNvSpPr txBox="1"/>
          <p:nvPr/>
        </p:nvSpPr>
        <p:spPr>
          <a:xfrm>
            <a:off x="5348195" y="1831012"/>
            <a:ext cx="2168237" cy="923330"/>
          </a:xfrm>
          <a:prstGeom prst="rect">
            <a:avLst/>
          </a:prstGeom>
          <a:noFill/>
        </p:spPr>
        <p:txBody>
          <a:bodyPr wrap="square" rtlCol="0">
            <a:spAutoFit/>
          </a:bodyPr>
          <a:lstStyle/>
          <a:p>
            <a:pPr algn="ctr"/>
            <a:r>
              <a:rPr lang="en-ZA" sz="1800" b="1" dirty="0">
                <a:solidFill>
                  <a:schemeClr val="tx1">
                    <a:lumMod val="95000"/>
                    <a:lumOff val="5000"/>
                  </a:schemeClr>
                </a:solidFill>
                <a:cs typeface="Arial" panose="020B0604020202020204" pitchFamily="34" charset="0"/>
              </a:rPr>
              <a:t>Very different to Natural: Very Poor condition</a:t>
            </a:r>
          </a:p>
        </p:txBody>
      </p:sp>
      <p:sp>
        <p:nvSpPr>
          <p:cNvPr id="6" name="TextBox 5">
            <a:extLst>
              <a:ext uri="{FF2B5EF4-FFF2-40B4-BE49-F238E27FC236}">
                <a16:creationId xmlns:a16="http://schemas.microsoft.com/office/drawing/2014/main" id="{71A3A436-01F7-44B8-B11D-1A218A5EC947}"/>
              </a:ext>
            </a:extLst>
          </p:cNvPr>
          <p:cNvSpPr txBox="1"/>
          <p:nvPr/>
        </p:nvSpPr>
        <p:spPr>
          <a:xfrm rot="5400000">
            <a:off x="5857043" y="2762191"/>
            <a:ext cx="1920240" cy="1685077"/>
          </a:xfrm>
          <a:prstGeom prst="rect">
            <a:avLst/>
          </a:prstGeom>
          <a:noFill/>
        </p:spPr>
        <p:txBody>
          <a:bodyPr wrap="square" rtlCol="0">
            <a:spAutoFit/>
          </a:bodyPr>
          <a:lstStyle/>
          <a:p>
            <a:r>
              <a:rPr lang="en-ZA" sz="10350" dirty="0">
                <a:latin typeface="Futura Md BT" panose="020B0602020204020303" pitchFamily="34" charset="0"/>
              </a:rPr>
              <a:t>{</a:t>
            </a:r>
          </a:p>
        </p:txBody>
      </p:sp>
      <p:sp>
        <p:nvSpPr>
          <p:cNvPr id="7" name="Right Arrow 8">
            <a:extLst>
              <a:ext uri="{FF2B5EF4-FFF2-40B4-BE49-F238E27FC236}">
                <a16:creationId xmlns:a16="http://schemas.microsoft.com/office/drawing/2014/main" id="{A6ABECCC-7537-463E-8F34-F9402BC44B1C}"/>
              </a:ext>
            </a:extLst>
          </p:cNvPr>
          <p:cNvSpPr/>
          <p:nvPr/>
        </p:nvSpPr>
        <p:spPr>
          <a:xfrm>
            <a:off x="3895411" y="1799306"/>
            <a:ext cx="1426464" cy="773289"/>
          </a:xfrm>
          <a:prstGeom prst="rightArrow">
            <a:avLst/>
          </a:prstGeom>
          <a:gradFill>
            <a:gsLst>
              <a:gs pos="0">
                <a:schemeClr val="bg1">
                  <a:lumMod val="75000"/>
                </a:schemeClr>
              </a:gs>
              <a:gs pos="100000">
                <a:schemeClr val="tx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sz="105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C31FBC2-C6CD-469B-ADDF-05CC8F3901A1}"/>
              </a:ext>
            </a:extLst>
          </p:cNvPr>
          <p:cNvSpPr txBox="1"/>
          <p:nvPr/>
        </p:nvSpPr>
        <p:spPr>
          <a:xfrm>
            <a:off x="3125245" y="4159382"/>
            <a:ext cx="3366844" cy="369332"/>
          </a:xfrm>
          <a:prstGeom prst="rect">
            <a:avLst/>
          </a:prstGeom>
          <a:noFill/>
        </p:spPr>
        <p:txBody>
          <a:bodyPr wrap="square" rtlCol="0">
            <a:spAutoFit/>
          </a:bodyPr>
          <a:lstStyle/>
          <a:p>
            <a:pPr algn="ctr"/>
            <a:r>
              <a:rPr lang="en-ZA" sz="1800" b="1" dirty="0">
                <a:solidFill>
                  <a:schemeClr val="tx1">
                    <a:lumMod val="95000"/>
                    <a:lumOff val="5000"/>
                  </a:schemeClr>
                </a:solidFill>
                <a:latin typeface="Futura Md BT" panose="020B0602020204020303" pitchFamily="34" charset="0"/>
                <a:cs typeface="Aharoni" panose="02010803020104030203" pitchFamily="2" charset="-79"/>
              </a:rPr>
              <a:t>Ecological Categories (EC)</a:t>
            </a:r>
          </a:p>
        </p:txBody>
      </p:sp>
      <p:pic>
        <p:nvPicPr>
          <p:cNvPr id="9" name="Picture 8">
            <a:extLst>
              <a:ext uri="{FF2B5EF4-FFF2-40B4-BE49-F238E27FC236}">
                <a16:creationId xmlns:a16="http://schemas.microsoft.com/office/drawing/2014/main" id="{2FD69A2A-F42F-4BD9-B441-6717206047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843208" y="4385865"/>
            <a:ext cx="1442221" cy="932980"/>
          </a:xfrm>
          <a:prstGeom prst="rect">
            <a:avLst/>
          </a:prstGeom>
        </p:spPr>
      </p:pic>
      <p:pic>
        <p:nvPicPr>
          <p:cNvPr id="10" name="Picture 9">
            <a:extLst>
              <a:ext uri="{FF2B5EF4-FFF2-40B4-BE49-F238E27FC236}">
                <a16:creationId xmlns:a16="http://schemas.microsoft.com/office/drawing/2014/main" id="{E3B236CB-19FD-42EA-827A-385825A3FD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350777" y="4411675"/>
            <a:ext cx="1392542" cy="907170"/>
          </a:xfrm>
          <a:prstGeom prst="rect">
            <a:avLst/>
          </a:prstGeom>
        </p:spPr>
      </p:pic>
      <p:pic>
        <p:nvPicPr>
          <p:cNvPr id="11" name="Picture 10">
            <a:extLst>
              <a:ext uri="{FF2B5EF4-FFF2-40B4-BE49-F238E27FC236}">
                <a16:creationId xmlns:a16="http://schemas.microsoft.com/office/drawing/2014/main" id="{0E7AF522-17F3-4005-A7B7-790B8BF44E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808667" y="4411842"/>
            <a:ext cx="1380067" cy="885821"/>
          </a:xfrm>
          <a:prstGeom prst="rect">
            <a:avLst/>
          </a:prstGeom>
        </p:spPr>
      </p:pic>
      <p:pic>
        <p:nvPicPr>
          <p:cNvPr id="12" name="Picture 11">
            <a:extLst>
              <a:ext uri="{FF2B5EF4-FFF2-40B4-BE49-F238E27FC236}">
                <a16:creationId xmlns:a16="http://schemas.microsoft.com/office/drawing/2014/main" id="{98324F3C-3C95-4969-8BDC-3A741B8104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H="1">
            <a:off x="6286372" y="4401377"/>
            <a:ext cx="1344346" cy="837536"/>
          </a:xfrm>
          <a:prstGeom prst="rect">
            <a:avLst/>
          </a:prstGeom>
        </p:spPr>
      </p:pic>
      <p:sp>
        <p:nvSpPr>
          <p:cNvPr id="13" name="Rectangle 2">
            <a:extLst>
              <a:ext uri="{FF2B5EF4-FFF2-40B4-BE49-F238E27FC236}">
                <a16:creationId xmlns:a16="http://schemas.microsoft.com/office/drawing/2014/main" id="{B21BA8B9-9559-4A2B-950A-22E5B24E52BB}"/>
              </a:ext>
            </a:extLst>
          </p:cNvPr>
          <p:cNvSpPr txBox="1">
            <a:spLocks noChangeArrowheads="1"/>
          </p:cNvSpPr>
          <p:nvPr/>
        </p:nvSpPr>
        <p:spPr>
          <a:xfrm>
            <a:off x="1546170" y="979396"/>
            <a:ext cx="5885815" cy="433388"/>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endParaRPr lang="en-ZA" sz="24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D412395-CD66-8048-06E2-7D05AEA79FD8}"/>
              </a:ext>
            </a:extLst>
          </p:cNvPr>
          <p:cNvSpPr txBox="1"/>
          <p:nvPr/>
        </p:nvSpPr>
        <p:spPr>
          <a:xfrm>
            <a:off x="248457" y="51294"/>
            <a:ext cx="8362143" cy="1277273"/>
          </a:xfrm>
          <a:prstGeom prst="rect">
            <a:avLst/>
          </a:prstGeom>
          <a:noFill/>
        </p:spPr>
        <p:txBody>
          <a:bodyPr wrap="square" rtlCol="0">
            <a:spAutoFit/>
          </a:bodyPr>
          <a:lstStyle/>
          <a:p>
            <a:pPr algn="ctr"/>
            <a:r>
              <a:rPr lang="en-US" sz="2800" b="1" dirty="0">
                <a:solidFill>
                  <a:srgbClr val="002060"/>
                </a:solidFill>
              </a:rPr>
              <a:t>DELINEATION AND INTEGRATED UNITS OF ANALYSIS (cont.)</a:t>
            </a:r>
            <a:br>
              <a:rPr lang="en-US" sz="2400" b="1" dirty="0">
                <a:solidFill>
                  <a:srgbClr val="002060"/>
                </a:solidFill>
              </a:rPr>
            </a:br>
            <a:endParaRPr lang="en-GB" sz="2100" b="1" dirty="0">
              <a:cs typeface="Arial" panose="020B0604020202020204" pitchFamily="34" charset="0"/>
            </a:endParaRPr>
          </a:p>
        </p:txBody>
      </p:sp>
      <p:cxnSp>
        <p:nvCxnSpPr>
          <p:cNvPr id="17" name="Straight Connector 16">
            <a:extLst>
              <a:ext uri="{FF2B5EF4-FFF2-40B4-BE49-F238E27FC236}">
                <a16:creationId xmlns:a16="http://schemas.microsoft.com/office/drawing/2014/main" id="{B44AA7D5-FC92-659A-19ED-2BA50C8E45D5}"/>
              </a:ext>
            </a:extLst>
          </p:cNvPr>
          <p:cNvCxnSpPr/>
          <p:nvPr/>
        </p:nvCxnSpPr>
        <p:spPr>
          <a:xfrm>
            <a:off x="381000" y="990600"/>
            <a:ext cx="8229600" cy="0"/>
          </a:xfrm>
          <a:prstGeom prst="line">
            <a:avLst/>
          </a:prstGeom>
          <a:ln w="31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1250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8445567-660A-44EB-8EEA-ACD036B31484}"/>
              </a:ext>
            </a:extLst>
          </p:cNvPr>
          <p:cNvSpPr txBox="1">
            <a:spLocks noChangeArrowheads="1"/>
          </p:cNvSpPr>
          <p:nvPr/>
        </p:nvSpPr>
        <p:spPr>
          <a:xfrm>
            <a:off x="1133856" y="1551479"/>
            <a:ext cx="5724144" cy="433388"/>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2800" b="1" dirty="0">
                <a:latin typeface="Arial" panose="020B0604020202020204" pitchFamily="34" charset="0"/>
                <a:cs typeface="Arial" panose="020B0604020202020204" pitchFamily="34" charset="0"/>
              </a:rPr>
              <a:t>What scale do we classify at?</a:t>
            </a:r>
          </a:p>
        </p:txBody>
      </p:sp>
      <p:sp>
        <p:nvSpPr>
          <p:cNvPr id="3" name="TextBox 2">
            <a:extLst>
              <a:ext uri="{FF2B5EF4-FFF2-40B4-BE49-F238E27FC236}">
                <a16:creationId xmlns:a16="http://schemas.microsoft.com/office/drawing/2014/main" id="{772E24A1-6AF4-491A-88A7-51B40D30828A}"/>
              </a:ext>
            </a:extLst>
          </p:cNvPr>
          <p:cNvSpPr txBox="1"/>
          <p:nvPr/>
        </p:nvSpPr>
        <p:spPr>
          <a:xfrm>
            <a:off x="457200" y="2156084"/>
            <a:ext cx="8153400" cy="3416320"/>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ZA" dirty="0">
                <a:solidFill>
                  <a:schemeClr val="tx1">
                    <a:lumMod val="95000"/>
                    <a:lumOff val="5000"/>
                  </a:schemeClr>
                </a:solidFill>
                <a:cs typeface="Arial" panose="020B0604020202020204" pitchFamily="34" charset="0"/>
              </a:rPr>
              <a:t>Classify every Integrated Unit of Analysis. Units are similar ito land use &amp;/or ecological state. Very simply put, an IUA consist of many river reaches, wetlands and/or estuaries.</a:t>
            </a:r>
          </a:p>
          <a:p>
            <a:pPr marL="342900" indent="-342900">
              <a:buFont typeface="Arial" panose="020B0604020202020204" pitchFamily="34" charset="0"/>
              <a:buChar char="•"/>
            </a:pPr>
            <a:endParaRPr lang="en-ZA" dirty="0">
              <a:solidFill>
                <a:schemeClr val="tx1">
                  <a:lumMod val="95000"/>
                  <a:lumOff val="5000"/>
                </a:schemeClr>
              </a:solidFill>
              <a:cs typeface="Arial" panose="020B0604020202020204" pitchFamily="34" charset="0"/>
            </a:endParaRPr>
          </a:p>
          <a:p>
            <a:pPr marL="342900" indent="-342900">
              <a:buFont typeface="Arial" panose="020B0604020202020204" pitchFamily="34" charset="0"/>
              <a:buChar char="•"/>
            </a:pPr>
            <a:r>
              <a:rPr lang="en-ZA" dirty="0">
                <a:solidFill>
                  <a:schemeClr val="tx1">
                    <a:lumMod val="95000"/>
                    <a:lumOff val="5000"/>
                  </a:schemeClr>
                </a:solidFill>
                <a:cs typeface="Arial" panose="020B0604020202020204" pitchFamily="34" charset="0"/>
              </a:rPr>
              <a:t>Provide the Catchment Configuration for every IUA. (Provide the ecological state for each of the river reaches and estuaries, (described as Resource Units (RU) that are within the IUA).</a:t>
            </a:r>
          </a:p>
        </p:txBody>
      </p:sp>
      <p:sp>
        <p:nvSpPr>
          <p:cNvPr id="4" name="TextBox 3">
            <a:extLst>
              <a:ext uri="{FF2B5EF4-FFF2-40B4-BE49-F238E27FC236}">
                <a16:creationId xmlns:a16="http://schemas.microsoft.com/office/drawing/2014/main" id="{5FF574A1-C80B-D79D-44A9-BAD68E5ADEE1}"/>
              </a:ext>
            </a:extLst>
          </p:cNvPr>
          <p:cNvSpPr txBox="1"/>
          <p:nvPr/>
        </p:nvSpPr>
        <p:spPr>
          <a:xfrm>
            <a:off x="248457" y="51294"/>
            <a:ext cx="8362143" cy="1277273"/>
          </a:xfrm>
          <a:prstGeom prst="rect">
            <a:avLst/>
          </a:prstGeom>
          <a:noFill/>
        </p:spPr>
        <p:txBody>
          <a:bodyPr wrap="square" rtlCol="0">
            <a:spAutoFit/>
          </a:bodyPr>
          <a:lstStyle/>
          <a:p>
            <a:pPr algn="ctr"/>
            <a:r>
              <a:rPr lang="en-US" sz="2800" b="1" dirty="0">
                <a:solidFill>
                  <a:srgbClr val="002060"/>
                </a:solidFill>
              </a:rPr>
              <a:t>DELINEATION AND INTEGRATED UNITS OF ANALYSIS (cont.)</a:t>
            </a:r>
            <a:br>
              <a:rPr lang="en-US" sz="2400" b="1" dirty="0">
                <a:solidFill>
                  <a:srgbClr val="002060"/>
                </a:solidFill>
              </a:rPr>
            </a:br>
            <a:endParaRPr lang="en-GB" sz="2100" b="1" dirty="0">
              <a:cs typeface="Arial" panose="020B0604020202020204" pitchFamily="34" charset="0"/>
            </a:endParaRPr>
          </a:p>
        </p:txBody>
      </p:sp>
      <p:cxnSp>
        <p:nvCxnSpPr>
          <p:cNvPr id="5" name="Straight Connector 4">
            <a:extLst>
              <a:ext uri="{FF2B5EF4-FFF2-40B4-BE49-F238E27FC236}">
                <a16:creationId xmlns:a16="http://schemas.microsoft.com/office/drawing/2014/main" id="{86A75C71-9D1F-35F1-FFE1-A1D55558E0D2}"/>
              </a:ext>
            </a:extLst>
          </p:cNvPr>
          <p:cNvCxnSpPr/>
          <p:nvPr/>
        </p:nvCxnSpPr>
        <p:spPr>
          <a:xfrm>
            <a:off x="457200" y="1066800"/>
            <a:ext cx="8229600" cy="0"/>
          </a:xfrm>
          <a:prstGeom prst="line">
            <a:avLst/>
          </a:prstGeom>
          <a:ln w="31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5158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48DCE8-8733-450F-9D04-D1F7969F6F2F}"/>
              </a:ext>
            </a:extLst>
          </p:cNvPr>
          <p:cNvSpPr txBox="1"/>
          <p:nvPr/>
        </p:nvSpPr>
        <p:spPr>
          <a:xfrm>
            <a:off x="114300" y="1219200"/>
            <a:ext cx="8915400" cy="4524315"/>
          </a:xfrm>
          <a:prstGeom prst="rect">
            <a:avLst/>
          </a:prstGeom>
          <a:solidFill>
            <a:schemeClr val="bg1"/>
          </a:solidFill>
        </p:spPr>
        <p:txBody>
          <a:bodyPr wrap="square" rtlCol="0">
            <a:spAutoFit/>
          </a:bodyPr>
          <a:lstStyle/>
          <a:p>
            <a:pPr marL="342900" indent="-342900">
              <a:buFont typeface="Wingdings" panose="05000000000000000000" pitchFamily="2" charset="2"/>
              <a:buChar char="§"/>
            </a:pPr>
            <a:r>
              <a:rPr lang="en-ZA" b="1" dirty="0">
                <a:solidFill>
                  <a:prstClr val="black"/>
                </a:solidFill>
                <a:cs typeface="Arial" panose="020B0604020202020204" pitchFamily="34" charset="0"/>
              </a:rPr>
              <a:t>IUA</a:t>
            </a:r>
            <a:r>
              <a:rPr lang="en-ZA" dirty="0">
                <a:solidFill>
                  <a:prstClr val="black"/>
                </a:solidFill>
                <a:cs typeface="Arial" panose="020B0604020202020204" pitchFamily="34" charset="0"/>
              </a:rPr>
              <a:t>:  Homogenous area that can be managed as an entity.</a:t>
            </a:r>
          </a:p>
          <a:p>
            <a:endParaRPr lang="en-ZA" dirty="0">
              <a:solidFill>
                <a:prstClr val="black"/>
              </a:solidFill>
              <a:cs typeface="Arial" panose="020B0604020202020204" pitchFamily="34" charset="0"/>
            </a:endParaRPr>
          </a:p>
          <a:p>
            <a:pPr marL="342900" indent="-342900">
              <a:buFont typeface="Wingdings" panose="05000000000000000000" pitchFamily="2" charset="2"/>
              <a:buChar char="§"/>
            </a:pPr>
            <a:r>
              <a:rPr lang="en-ZA" b="1" dirty="0">
                <a:solidFill>
                  <a:prstClr val="black"/>
                </a:solidFill>
                <a:cs typeface="Arial" panose="020B0604020202020204" pitchFamily="34" charset="0"/>
              </a:rPr>
              <a:t>River RESOURCE UNITS:  </a:t>
            </a:r>
            <a:r>
              <a:rPr lang="en-ZA" dirty="0">
                <a:solidFill>
                  <a:prstClr val="black"/>
                </a:solidFill>
                <a:cs typeface="Arial" panose="020B0604020202020204" pitchFamily="34" charset="0"/>
              </a:rPr>
              <a:t>RUs require different EWRS (due to different flow patterns, reaction of habitat and biota to stress, management and operational structures). RUs have been delineated based on similarity of ecological state and the causes and sources (impacts).</a:t>
            </a:r>
          </a:p>
          <a:p>
            <a:pPr fontAlgn="base">
              <a:spcBef>
                <a:spcPct val="0"/>
              </a:spcBef>
              <a:spcAft>
                <a:spcPct val="0"/>
              </a:spcAft>
            </a:pPr>
            <a:endParaRPr lang="en-ZA" b="1" dirty="0">
              <a:solidFill>
                <a:prstClr val="black"/>
              </a:solidFill>
              <a:latin typeface="Futura Md BT" pitchFamily="34" charset="0"/>
              <a:cs typeface="Arial" panose="020B0604020202020204" pitchFamily="34" charset="0"/>
            </a:endParaRPr>
          </a:p>
          <a:p>
            <a:pPr algn="ctr" fontAlgn="base">
              <a:spcBef>
                <a:spcPct val="0"/>
              </a:spcBef>
              <a:spcAft>
                <a:spcPct val="0"/>
              </a:spcAft>
            </a:pPr>
            <a:r>
              <a:rPr lang="en-ZA" b="1" dirty="0">
                <a:solidFill>
                  <a:prstClr val="black"/>
                </a:solidFill>
                <a:latin typeface="Futura Md BT" pitchFamily="34" charset="0"/>
                <a:cs typeface="Arial" panose="020B0604020202020204" pitchFamily="34" charset="0"/>
              </a:rPr>
              <a:t>NOTE</a:t>
            </a:r>
          </a:p>
          <a:p>
            <a:pPr algn="ctr" fontAlgn="base">
              <a:spcBef>
                <a:spcPct val="0"/>
              </a:spcBef>
              <a:spcAft>
                <a:spcPct val="0"/>
              </a:spcAft>
            </a:pPr>
            <a:r>
              <a:rPr lang="en-ZA" b="1" dirty="0">
                <a:solidFill>
                  <a:prstClr val="black"/>
                </a:solidFill>
                <a:latin typeface="Futura Md BT" pitchFamily="34" charset="0"/>
                <a:cs typeface="Arial" panose="020B0604020202020204" pitchFamily="34" charset="0"/>
              </a:rPr>
              <a:t>IUAs and RUs are both homogenous catchments.  However, the scale is different and RUs are nested within IUAs.</a:t>
            </a:r>
            <a:r>
              <a:rPr lang="en-ZA" dirty="0">
                <a:solidFill>
                  <a:prstClr val="black"/>
                </a:solidFill>
                <a:latin typeface="Futura Md BT" pitchFamily="34" charset="0"/>
                <a:cs typeface="Arial" charset="0"/>
              </a:rPr>
              <a:t>	</a:t>
            </a:r>
          </a:p>
        </p:txBody>
      </p:sp>
      <p:sp>
        <p:nvSpPr>
          <p:cNvPr id="4" name="TextBox 3">
            <a:extLst>
              <a:ext uri="{FF2B5EF4-FFF2-40B4-BE49-F238E27FC236}">
                <a16:creationId xmlns:a16="http://schemas.microsoft.com/office/drawing/2014/main" id="{84FC17B3-DB06-BA4B-A624-74011D40E1D8}"/>
              </a:ext>
            </a:extLst>
          </p:cNvPr>
          <p:cNvSpPr txBox="1"/>
          <p:nvPr/>
        </p:nvSpPr>
        <p:spPr>
          <a:xfrm>
            <a:off x="84720" y="112693"/>
            <a:ext cx="8362143" cy="954107"/>
          </a:xfrm>
          <a:prstGeom prst="rect">
            <a:avLst/>
          </a:prstGeom>
          <a:noFill/>
        </p:spPr>
        <p:txBody>
          <a:bodyPr wrap="square" rtlCol="0">
            <a:spAutoFit/>
          </a:bodyPr>
          <a:lstStyle>
            <a:defPPr>
              <a:defRPr lang="en-US"/>
            </a:defPPr>
            <a:lvl1pPr algn="ctr">
              <a:defRPr sz="2800" b="1">
                <a:solidFill>
                  <a:srgbClr val="002060"/>
                </a:solidFill>
              </a:defRPr>
            </a:lvl1pPr>
          </a:lstStyle>
          <a:p>
            <a:r>
              <a:rPr lang="en-US" dirty="0"/>
              <a:t>	</a:t>
            </a:r>
            <a:r>
              <a:rPr lang="en-ZA" dirty="0"/>
              <a:t> IUA AND CATCHMENT CONFIGURATION DEFINITIONS</a:t>
            </a:r>
            <a:endParaRPr lang="en-GB" dirty="0"/>
          </a:p>
        </p:txBody>
      </p:sp>
      <p:cxnSp>
        <p:nvCxnSpPr>
          <p:cNvPr id="5" name="Straight Connector 4">
            <a:extLst>
              <a:ext uri="{FF2B5EF4-FFF2-40B4-BE49-F238E27FC236}">
                <a16:creationId xmlns:a16="http://schemas.microsoft.com/office/drawing/2014/main" id="{B05DE134-A0DB-5D92-7ABB-0CAB051310AB}"/>
              </a:ext>
            </a:extLst>
          </p:cNvPr>
          <p:cNvCxnSpPr/>
          <p:nvPr/>
        </p:nvCxnSpPr>
        <p:spPr>
          <a:xfrm>
            <a:off x="457200" y="1066800"/>
            <a:ext cx="8229600" cy="0"/>
          </a:xfrm>
          <a:prstGeom prst="line">
            <a:avLst/>
          </a:prstGeom>
          <a:ln w="31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6708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48DCE8-8733-450F-9D04-D1F7969F6F2F}"/>
              </a:ext>
            </a:extLst>
          </p:cNvPr>
          <p:cNvSpPr txBox="1"/>
          <p:nvPr/>
        </p:nvSpPr>
        <p:spPr>
          <a:xfrm>
            <a:off x="114300" y="1219200"/>
            <a:ext cx="8915400" cy="3046988"/>
          </a:xfrm>
          <a:prstGeom prst="rect">
            <a:avLst/>
          </a:prstGeom>
          <a:solidFill>
            <a:schemeClr val="bg1"/>
          </a:solidFill>
        </p:spPr>
        <p:txBody>
          <a:bodyPr wrap="square" rtlCol="0">
            <a:spAutoFit/>
          </a:bodyPr>
          <a:lstStyle/>
          <a:p>
            <a:pPr marL="342900" indent="-342900">
              <a:buFont typeface="Wingdings" panose="05000000000000000000" pitchFamily="2" charset="2"/>
              <a:buChar char="§"/>
            </a:pPr>
            <a:r>
              <a:rPr lang="en-ZA" b="1" dirty="0">
                <a:solidFill>
                  <a:prstClr val="black"/>
                </a:solidFill>
                <a:cs typeface="Arial" panose="020B0604020202020204" pitchFamily="34" charset="0"/>
              </a:rPr>
              <a:t>BIOPHYSICAL NODES:</a:t>
            </a:r>
            <a:r>
              <a:rPr lang="en-ZA" dirty="0">
                <a:solidFill>
                  <a:prstClr val="black"/>
                </a:solidFill>
                <a:cs typeface="Arial" panose="020B0604020202020204" pitchFamily="34" charset="0"/>
              </a:rPr>
              <a:t>  A point in the river which can be a survey site or a hypothetical point (‘site’).  These are points which are used to assess the Ecological Water Requirements (EWRs).</a:t>
            </a:r>
          </a:p>
          <a:p>
            <a:endParaRPr lang="en-ZA" b="1" dirty="0">
              <a:solidFill>
                <a:prstClr val="black"/>
              </a:solidFill>
              <a:latin typeface="Futura Md BT" pitchFamily="34" charset="0"/>
              <a:cs typeface="Arial" charset="0"/>
            </a:endParaRPr>
          </a:p>
          <a:p>
            <a:pPr algn="ctr" fontAlgn="base">
              <a:spcBef>
                <a:spcPct val="0"/>
              </a:spcBef>
              <a:spcAft>
                <a:spcPct val="0"/>
              </a:spcAft>
            </a:pPr>
            <a:r>
              <a:rPr lang="en-ZA" b="1" dirty="0">
                <a:solidFill>
                  <a:prstClr val="black"/>
                </a:solidFill>
                <a:cs typeface="Arial" panose="020B0604020202020204" pitchFamily="34" charset="0"/>
              </a:rPr>
              <a:t>NODES, RUS, IUAS – REPRESENT A CATCHMENT CONFIGURATION WHICH WILL DEFINE OR UNPACK THE CLASS FOR A SPECIFIC IUA </a:t>
            </a:r>
          </a:p>
        </p:txBody>
      </p:sp>
      <p:sp>
        <p:nvSpPr>
          <p:cNvPr id="4" name="TextBox 3">
            <a:extLst>
              <a:ext uri="{FF2B5EF4-FFF2-40B4-BE49-F238E27FC236}">
                <a16:creationId xmlns:a16="http://schemas.microsoft.com/office/drawing/2014/main" id="{84FC17B3-DB06-BA4B-A624-74011D40E1D8}"/>
              </a:ext>
            </a:extLst>
          </p:cNvPr>
          <p:cNvSpPr txBox="1"/>
          <p:nvPr/>
        </p:nvSpPr>
        <p:spPr>
          <a:xfrm>
            <a:off x="114300" y="36493"/>
            <a:ext cx="8362143" cy="954107"/>
          </a:xfrm>
          <a:prstGeom prst="rect">
            <a:avLst/>
          </a:prstGeom>
          <a:noFill/>
        </p:spPr>
        <p:txBody>
          <a:bodyPr wrap="square" rtlCol="0">
            <a:spAutoFit/>
          </a:bodyPr>
          <a:lstStyle>
            <a:defPPr>
              <a:defRPr lang="en-US"/>
            </a:defPPr>
            <a:lvl1pPr algn="ctr">
              <a:defRPr sz="2800" b="1">
                <a:solidFill>
                  <a:srgbClr val="002060"/>
                </a:solidFill>
              </a:defRPr>
            </a:lvl1pPr>
          </a:lstStyle>
          <a:p>
            <a:r>
              <a:rPr lang="en-US" dirty="0"/>
              <a:t>	</a:t>
            </a:r>
            <a:r>
              <a:rPr lang="en-ZA" dirty="0"/>
              <a:t> IUA and catchment configuration definitions (cont.)</a:t>
            </a:r>
            <a:endParaRPr lang="en-GB" dirty="0"/>
          </a:p>
        </p:txBody>
      </p:sp>
      <p:cxnSp>
        <p:nvCxnSpPr>
          <p:cNvPr id="5" name="Straight Connector 4">
            <a:extLst>
              <a:ext uri="{FF2B5EF4-FFF2-40B4-BE49-F238E27FC236}">
                <a16:creationId xmlns:a16="http://schemas.microsoft.com/office/drawing/2014/main" id="{B05DE134-A0DB-5D92-7ABB-0CAB051310AB}"/>
              </a:ext>
            </a:extLst>
          </p:cNvPr>
          <p:cNvCxnSpPr/>
          <p:nvPr/>
        </p:nvCxnSpPr>
        <p:spPr>
          <a:xfrm>
            <a:off x="457200" y="1066800"/>
            <a:ext cx="8229600" cy="0"/>
          </a:xfrm>
          <a:prstGeom prst="line">
            <a:avLst/>
          </a:prstGeom>
          <a:ln w="31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7390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33453-3E4A-4163-B044-FB03053B1FC0}"/>
              </a:ext>
            </a:extLst>
          </p:cNvPr>
          <p:cNvSpPr>
            <a:spLocks noGrp="1"/>
          </p:cNvSpPr>
          <p:nvPr>
            <p:ph type="title"/>
          </p:nvPr>
        </p:nvSpPr>
        <p:spPr>
          <a:xfrm>
            <a:off x="457200" y="76204"/>
            <a:ext cx="8229600" cy="1143000"/>
          </a:xfrm>
        </p:spPr>
        <p:txBody>
          <a:bodyPr/>
          <a:lstStyle/>
          <a:p>
            <a:r>
              <a:rPr lang="en-ZA" sz="3200" b="1" dirty="0">
                <a:solidFill>
                  <a:srgbClr val="002060"/>
                </a:solidFill>
                <a:latin typeface="Arial" panose="020B0604020202020204" pitchFamily="34" charset="0"/>
                <a:cs typeface="Arial" panose="020B0604020202020204" pitchFamily="34" charset="0"/>
              </a:rPr>
              <a:t>DELINEATION PROCESS</a:t>
            </a:r>
            <a:br>
              <a:rPr lang="en-ZA" sz="4400" b="1" dirty="0">
                <a:latin typeface="Arial" panose="020B0604020202020204" pitchFamily="34" charset="0"/>
                <a:cs typeface="Arial" panose="020B0604020202020204" pitchFamily="34" charset="0"/>
              </a:rPr>
            </a:br>
            <a:endParaRPr lang="en-ZA" dirty="0"/>
          </a:p>
        </p:txBody>
      </p:sp>
      <p:sp>
        <p:nvSpPr>
          <p:cNvPr id="3" name="Content Placeholder 2">
            <a:extLst>
              <a:ext uri="{FF2B5EF4-FFF2-40B4-BE49-F238E27FC236}">
                <a16:creationId xmlns:a16="http://schemas.microsoft.com/office/drawing/2014/main" id="{2A897FA4-B7B6-4CDC-8776-096458323D04}"/>
              </a:ext>
            </a:extLst>
          </p:cNvPr>
          <p:cNvSpPr>
            <a:spLocks noGrp="1"/>
          </p:cNvSpPr>
          <p:nvPr>
            <p:ph idx="1"/>
          </p:nvPr>
        </p:nvSpPr>
        <p:spPr>
          <a:xfrm>
            <a:off x="453482" y="880946"/>
            <a:ext cx="8309517" cy="4525963"/>
          </a:xfrm>
        </p:spPr>
        <p:txBody>
          <a:bodyPr/>
          <a:lstStyle/>
          <a:p>
            <a:pPr marL="446088" lvl="1" indent="-446088">
              <a:spcBef>
                <a:spcPct val="0"/>
              </a:spcBef>
              <a:spcAft>
                <a:spcPts val="1200"/>
              </a:spcAft>
              <a:buFont typeface="Wingdings" panose="05000000000000000000" pitchFamily="2" charset="2"/>
              <a:buChar char="§"/>
            </a:pPr>
            <a:r>
              <a:rPr lang="en-ZA" sz="2400" b="1" dirty="0">
                <a:solidFill>
                  <a:prstClr val="black"/>
                </a:solidFill>
                <a:latin typeface="Arial" panose="020B0604020202020204" pitchFamily="34" charset="0"/>
                <a:cs typeface="Arial" panose="020B0604020202020204" pitchFamily="34" charset="0"/>
              </a:rPr>
              <a:t>PES have been determined for every SQ during 2014 and reviewed now during this </a:t>
            </a:r>
            <a:r>
              <a:rPr lang="en-ZA" sz="2400" b="1" dirty="0">
                <a:solidFill>
                  <a:prstClr val="black"/>
                </a:solidFill>
              </a:rPr>
              <a:t>study.</a:t>
            </a:r>
            <a:endParaRPr lang="en-ZA" sz="2400" b="1" dirty="0">
              <a:solidFill>
                <a:prstClr val="black"/>
              </a:solidFill>
              <a:latin typeface="Arial" panose="020B0604020202020204" pitchFamily="34" charset="0"/>
              <a:cs typeface="Arial" panose="020B0604020202020204" pitchFamily="34" charset="0"/>
            </a:endParaRPr>
          </a:p>
          <a:p>
            <a:pPr marL="446088" lvl="1" indent="-446088">
              <a:spcBef>
                <a:spcPct val="0"/>
              </a:spcBef>
              <a:spcAft>
                <a:spcPts val="1200"/>
              </a:spcAft>
              <a:buFont typeface="Wingdings" panose="05000000000000000000" pitchFamily="2" charset="2"/>
              <a:buChar char="§"/>
            </a:pPr>
            <a:r>
              <a:rPr lang="en-ZA" sz="2400" b="1" dirty="0">
                <a:solidFill>
                  <a:prstClr val="black"/>
                </a:solidFill>
                <a:latin typeface="Arial" panose="020B0604020202020204" pitchFamily="34" charset="0"/>
                <a:cs typeface="Arial" panose="020B0604020202020204" pitchFamily="34" charset="0"/>
              </a:rPr>
              <a:t>According to similar ecological state, and land use (impacts), SQ catchments have been grouped into </a:t>
            </a:r>
            <a:r>
              <a:rPr lang="en-ZA" sz="2400" b="1" dirty="0" err="1">
                <a:solidFill>
                  <a:prstClr val="black"/>
                </a:solidFill>
                <a:latin typeface="Arial" panose="020B0604020202020204" pitchFamily="34" charset="0"/>
                <a:cs typeface="Arial" panose="020B0604020202020204" pitchFamily="34" charset="0"/>
              </a:rPr>
              <a:t>RUs.</a:t>
            </a:r>
            <a:endParaRPr lang="en-ZA" sz="2400" b="1" dirty="0">
              <a:solidFill>
                <a:prstClr val="black"/>
              </a:solidFill>
              <a:latin typeface="Arial" panose="020B0604020202020204" pitchFamily="34" charset="0"/>
              <a:cs typeface="Arial" panose="020B0604020202020204" pitchFamily="34" charset="0"/>
            </a:endParaRPr>
          </a:p>
          <a:p>
            <a:pPr marL="446088" lvl="1" indent="-446088">
              <a:spcBef>
                <a:spcPct val="0"/>
              </a:spcBef>
              <a:spcAft>
                <a:spcPts val="1200"/>
              </a:spcAft>
              <a:buFont typeface="Wingdings" panose="05000000000000000000" pitchFamily="2" charset="2"/>
              <a:buChar char="§"/>
            </a:pPr>
            <a:r>
              <a:rPr lang="en-ZA" sz="2400" b="1" dirty="0">
                <a:solidFill>
                  <a:prstClr val="black"/>
                </a:solidFill>
                <a:latin typeface="Arial" panose="020B0604020202020204" pitchFamily="34" charset="0"/>
                <a:cs typeface="Arial" panose="020B0604020202020204" pitchFamily="34" charset="0"/>
              </a:rPr>
              <a:t>Using the PES </a:t>
            </a:r>
            <a:r>
              <a:rPr lang="en-ZA" sz="2400" b="1" dirty="0">
                <a:solidFill>
                  <a:prstClr val="black"/>
                </a:solidFill>
              </a:rPr>
              <a:t>for the SQs, a PES was a</a:t>
            </a:r>
            <a:r>
              <a:rPr lang="en-ZA" sz="2400" b="1" dirty="0">
                <a:solidFill>
                  <a:prstClr val="black"/>
                </a:solidFill>
                <a:latin typeface="Arial" panose="020B0604020202020204" pitchFamily="34" charset="0"/>
                <a:cs typeface="Arial" panose="020B0604020202020204" pitchFamily="34" charset="0"/>
              </a:rPr>
              <a:t>ssigned to the </a:t>
            </a:r>
            <a:r>
              <a:rPr lang="en-ZA" sz="2400" b="1" dirty="0" err="1">
                <a:solidFill>
                  <a:prstClr val="black"/>
                </a:solidFill>
                <a:latin typeface="Arial" panose="020B0604020202020204" pitchFamily="34" charset="0"/>
                <a:cs typeface="Arial" panose="020B0604020202020204" pitchFamily="34" charset="0"/>
              </a:rPr>
              <a:t>RUs.</a:t>
            </a:r>
            <a:endParaRPr lang="en-ZA" sz="2400" b="1" dirty="0">
              <a:solidFill>
                <a:prstClr val="black"/>
              </a:solidFill>
              <a:latin typeface="Arial" panose="020B0604020202020204" pitchFamily="34" charset="0"/>
              <a:cs typeface="Arial" panose="020B0604020202020204" pitchFamily="34" charset="0"/>
            </a:endParaRPr>
          </a:p>
          <a:p>
            <a:pPr marL="446088" lvl="1" indent="-446088">
              <a:spcBef>
                <a:spcPct val="0"/>
              </a:spcBef>
              <a:spcAft>
                <a:spcPts val="1200"/>
              </a:spcAft>
              <a:buFont typeface="Wingdings" panose="05000000000000000000" pitchFamily="2" charset="2"/>
              <a:buChar char="§"/>
            </a:pPr>
            <a:r>
              <a:rPr lang="en-ZA" sz="2400" b="1" dirty="0">
                <a:solidFill>
                  <a:prstClr val="black"/>
                </a:solidFill>
                <a:latin typeface="Arial" panose="020B0604020202020204" pitchFamily="34" charset="0"/>
                <a:cs typeface="Arial" panose="020B0604020202020204" pitchFamily="34" charset="0"/>
              </a:rPr>
              <a:t>Using </a:t>
            </a:r>
            <a:r>
              <a:rPr lang="en-ZA" sz="2400" b="1" dirty="0">
                <a:solidFill>
                  <a:prstClr val="black"/>
                </a:solidFill>
              </a:rPr>
              <a:t>Socio-economics (economics and ecosystem services), water resource and infrastructure, and water quality information, </a:t>
            </a:r>
            <a:r>
              <a:rPr lang="en-ZA" sz="2400" b="1" dirty="0">
                <a:solidFill>
                  <a:prstClr val="black"/>
                </a:solidFill>
                <a:latin typeface="Arial" panose="020B0604020202020204" pitchFamily="34" charset="0"/>
                <a:cs typeface="Arial" panose="020B0604020202020204" pitchFamily="34" charset="0"/>
              </a:rPr>
              <a:t>RUs were grouped into IUAs to ensure that it represents a homogenous area that can be managed as an entity.</a:t>
            </a:r>
          </a:p>
          <a:p>
            <a:pPr fontAlgn="base">
              <a:spcBef>
                <a:spcPct val="0"/>
              </a:spcBef>
              <a:spcAft>
                <a:spcPts val="1200"/>
              </a:spcAft>
              <a:buFont typeface="Wingdings" panose="05000000000000000000" pitchFamily="2" charset="2"/>
              <a:buChar char="§"/>
            </a:pPr>
            <a:endParaRPr lang="en-ZA" sz="2200" b="1" dirty="0">
              <a:solidFill>
                <a:prstClr val="black"/>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B9972668-6E99-4F0D-94C9-AD894100EE06}"/>
              </a:ext>
            </a:extLst>
          </p:cNvPr>
          <p:cNvCxnSpPr/>
          <p:nvPr/>
        </p:nvCxnSpPr>
        <p:spPr>
          <a:xfrm>
            <a:off x="457200" y="838200"/>
            <a:ext cx="8229600" cy="0"/>
          </a:xfrm>
          <a:prstGeom prst="line">
            <a:avLst/>
          </a:prstGeom>
          <a:ln w="31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3128749"/>
      </p:ext>
    </p:extLst>
  </p:cSld>
  <p:clrMapOvr>
    <a:masterClrMapping/>
  </p:clrMapOvr>
</p:sld>
</file>

<file path=ppt/theme/theme1.xml><?xml version="1.0" encoding="utf-8"?>
<a:theme xmlns:a="http://schemas.openxmlformats.org/drawingml/2006/main" name="CO-BRANDED DHS &amp; DWS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CO-BRANDED DHS &amp; DWS PRESENTATION.pot</Template>
  <TotalTime>10173</TotalTime>
  <Words>1393</Words>
  <Application>Microsoft Office PowerPoint</Application>
  <PresentationFormat>On-screen Show (4:3)</PresentationFormat>
  <Paragraphs>141</Paragraphs>
  <Slides>18</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Futura Md BT</vt:lpstr>
      <vt:lpstr>Wingdings</vt:lpstr>
      <vt:lpstr>CO-BRANDED DHS &amp; DWS PRESENTATION</vt:lpstr>
      <vt:lpstr>CLASSIFICATION OF SIGNIFICANT WATER RESOURCES AND DETERMINATION OF RESOURCE QUALITY OBJECTIVES FOR WATER RESOURCES IN THE USUTU TO MHLATHUZE CATCHMENTS (WP11387)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DELINEATION PROCESS </vt:lpstr>
      <vt:lpstr>PROPOSED IUAs FOR W PRIMARY CATCHMENT </vt:lpstr>
      <vt:lpstr>PRELIMINARY IUAs FOR W PRIMARY CATCHMENT (cont.) </vt:lpstr>
      <vt:lpstr>RIVER ECOLOGICAL STATUS</vt:lpstr>
      <vt:lpstr>W1 (Mhlathuze): Status quo</vt:lpstr>
      <vt:lpstr>W2 (Umfolozi): Status quo</vt:lpstr>
      <vt:lpstr>W3 (Mkuze): Status quo</vt:lpstr>
      <vt:lpstr>W4 (Pongola): Status quo</vt:lpstr>
      <vt:lpstr>W5 (Usutu): Status quo</vt:lpstr>
      <vt:lpstr>W7 (Kosi &amp; Sibaya): Status quo</vt:lpstr>
    </vt:vector>
  </TitlesOfParts>
  <Company>Department of Housing</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DOH 3</dc:creator>
  <cp:lastModifiedBy>Caryn Seago</cp:lastModifiedBy>
  <cp:revision>363</cp:revision>
  <dcterms:created xsi:type="dcterms:W3CDTF">2013-08-12T09:46:59Z</dcterms:created>
  <dcterms:modified xsi:type="dcterms:W3CDTF">2022-06-03T13:03:07Z</dcterms:modified>
</cp:coreProperties>
</file>